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67" r:id="rId5"/>
    <p:sldId id="259" r:id="rId6"/>
    <p:sldId id="263" r:id="rId7"/>
    <p:sldId id="264" r:id="rId8"/>
    <p:sldId id="260" r:id="rId9"/>
    <p:sldId id="261" r:id="rId10"/>
    <p:sldId id="262" r:id="rId11"/>
    <p:sldId id="265" r:id="rId12"/>
    <p:sldId id="266" r:id="rId13"/>
  </p:sldIdLst>
  <p:sldSz cx="9144000" cy="5143500" type="screen16x9"/>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A3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just format 3 - Dekorfärg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1235" autoAdjust="0"/>
  </p:normalViewPr>
  <p:slideViewPr>
    <p:cSldViewPr>
      <p:cViewPr varScale="1">
        <p:scale>
          <a:sx n="99" d="100"/>
          <a:sy n="99" d="100"/>
        </p:scale>
        <p:origin x="72" y="7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1C3A54-C7D3-4DF7-9D7B-4797A6980751}" type="datetimeFigureOut">
              <a:rPr lang="sv-SE" smtClean="0"/>
              <a:t>2020-08-31</a:t>
            </a:fld>
            <a:endParaRPr lang="sv-SE"/>
          </a:p>
        </p:txBody>
      </p:sp>
      <p:sp>
        <p:nvSpPr>
          <p:cNvPr id="4" name="Platshållare för bildobjekt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60C95A-3171-41B5-ACC1-3DA6C39A40BC}" type="slidenum">
              <a:rPr lang="sv-SE" smtClean="0"/>
              <a:t>‹#›</a:t>
            </a:fld>
            <a:endParaRPr lang="sv-SE"/>
          </a:p>
        </p:txBody>
      </p:sp>
    </p:spTree>
    <p:extLst>
      <p:ext uri="{BB962C8B-B14F-4D97-AF65-F5344CB8AC3E}">
        <p14:creationId xmlns:p14="http://schemas.microsoft.com/office/powerpoint/2010/main" val="22640246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Information från: http://firademokratin.riksdagen.se/fordjupning/demokratins-varderingar/demokratins-kannetecken/#</a:t>
            </a:r>
          </a:p>
          <a:p>
            <a:endParaRPr lang="sv-SE" baseline="0" dirty="0" smtClean="0"/>
          </a:p>
          <a:p>
            <a:r>
              <a:rPr lang="sv-SE" sz="1200" b="1" kern="1200" dirty="0" smtClean="0">
                <a:solidFill>
                  <a:schemeClr val="tx1"/>
                </a:solidFill>
                <a:effectLst/>
                <a:latin typeface="+mn-lt"/>
                <a:ea typeface="+mn-ea"/>
                <a:cs typeface="+mn-cs"/>
              </a:rPr>
              <a:t>Demokratins kännetecken</a:t>
            </a:r>
            <a:endParaRPr lang="sv-SE" sz="1200" kern="1200" dirty="0" smtClean="0">
              <a:solidFill>
                <a:schemeClr val="tx1"/>
              </a:solidFill>
              <a:effectLst/>
              <a:latin typeface="+mn-lt"/>
              <a:ea typeface="+mn-ea"/>
              <a:cs typeface="+mn-cs"/>
            </a:endParaRPr>
          </a:p>
          <a:p>
            <a:r>
              <a:rPr lang="sv-SE" sz="1200" kern="1200" dirty="0" smtClean="0">
                <a:solidFill>
                  <a:schemeClr val="tx1"/>
                </a:solidFill>
                <a:effectLst/>
                <a:latin typeface="+mn-lt"/>
                <a:ea typeface="+mn-ea"/>
                <a:cs typeface="+mn-cs"/>
              </a:rPr>
              <a:t>Demokrati betyder folkmakt eller folkstyrelse. I demokratier ska människor få vara med och bestämma hur landet ska styras. Men demokrati handlar även om representation och fri- och rättigheter och ansvar. Demokratiska stater kan styras på olika sätt. Därför kan det vara svårt att beskriva exakt vad en demokrati är. Men självklart har demokratier vissa gemensamma kännetecken </a:t>
            </a:r>
          </a:p>
          <a:p>
            <a:endParaRPr lang="sv-SE" sz="1200" kern="1200" dirty="0" smtClean="0">
              <a:solidFill>
                <a:schemeClr val="tx1"/>
              </a:solidFill>
              <a:effectLst/>
              <a:latin typeface="+mn-lt"/>
              <a:ea typeface="+mn-ea"/>
              <a:cs typeface="+mn-cs"/>
            </a:endParaRPr>
          </a:p>
          <a:p>
            <a:r>
              <a:rPr lang="sv-SE" sz="1200" b="1" kern="1200" dirty="0" smtClean="0">
                <a:solidFill>
                  <a:schemeClr val="tx1"/>
                </a:solidFill>
                <a:effectLst/>
                <a:latin typeface="+mn-lt"/>
                <a:ea typeface="+mn-ea"/>
                <a:cs typeface="+mn-cs"/>
              </a:rPr>
              <a:t>Demokratins kännetecken </a:t>
            </a:r>
            <a:endParaRPr lang="sv-SE" sz="1200" kern="1200" dirty="0" smtClean="0">
              <a:solidFill>
                <a:schemeClr val="tx1"/>
              </a:solidFill>
              <a:effectLst/>
              <a:latin typeface="+mn-lt"/>
              <a:ea typeface="+mn-ea"/>
              <a:cs typeface="+mn-cs"/>
            </a:endParaRPr>
          </a:p>
          <a:p>
            <a:r>
              <a:rPr lang="sv-SE" sz="1200" kern="1200" dirty="0" smtClean="0">
                <a:solidFill>
                  <a:schemeClr val="tx1"/>
                </a:solidFill>
                <a:effectLst/>
                <a:latin typeface="+mn-lt"/>
                <a:ea typeface="+mn-ea"/>
                <a:cs typeface="+mn-cs"/>
              </a:rPr>
              <a:t>Demokratin har många former. Dess ideal och beslutsmetoder kan användas i skolklasser, föreningar, kommuner, stater och även internationellt. </a:t>
            </a:r>
          </a:p>
          <a:p>
            <a:r>
              <a:rPr lang="sv-SE" sz="1200" kern="1200" dirty="0" smtClean="0">
                <a:solidFill>
                  <a:schemeClr val="tx1"/>
                </a:solidFill>
                <a:effectLst/>
                <a:latin typeface="+mn-lt"/>
                <a:ea typeface="+mn-ea"/>
                <a:cs typeface="+mn-cs"/>
              </a:rPr>
              <a:t>Demokrati betyder folkstyre. I alla demokratier är det alltså folket som har den politiska makten men det kan i praktiken se olika ut i olika demokratiska stater. Det finns dock några grunder att följa.</a:t>
            </a:r>
          </a:p>
          <a:p>
            <a:endParaRPr lang="sv-SE" sz="1200" kern="1200" dirty="0" smtClean="0">
              <a:solidFill>
                <a:schemeClr val="tx1"/>
              </a:solidFill>
              <a:effectLst/>
              <a:latin typeface="+mn-lt"/>
              <a:ea typeface="+mn-ea"/>
              <a:cs typeface="+mn-cs"/>
            </a:endParaRPr>
          </a:p>
          <a:p>
            <a:pPr lvl="0"/>
            <a:r>
              <a:rPr lang="sv-SE" sz="1200" b="1" kern="1200" dirty="0" smtClean="0">
                <a:solidFill>
                  <a:schemeClr val="tx1"/>
                </a:solidFill>
                <a:effectLst/>
                <a:latin typeface="+mn-lt"/>
                <a:ea typeface="+mn-ea"/>
                <a:cs typeface="+mn-cs"/>
              </a:rPr>
              <a:t>Folket styr</a:t>
            </a:r>
            <a:r>
              <a:rPr lang="sv-SE" sz="1200" kern="1200" dirty="0" smtClean="0">
                <a:solidFill>
                  <a:schemeClr val="tx1"/>
                </a:solidFill>
                <a:effectLst/>
                <a:latin typeface="+mn-lt"/>
                <a:ea typeface="+mn-ea"/>
                <a:cs typeface="+mn-cs"/>
              </a:rPr>
              <a:t> genom regelbundna och rättvisa val och omröstningar. Alla medborgare över en viss ålder har en röst var. Det alternativ som får flest röster vinner.</a:t>
            </a:r>
          </a:p>
          <a:p>
            <a:pPr lvl="0"/>
            <a:endParaRPr lang="sv-SE" sz="1200" kern="1200" dirty="0" smtClean="0">
              <a:solidFill>
                <a:schemeClr val="tx1"/>
              </a:solidFill>
              <a:effectLst/>
              <a:latin typeface="+mn-lt"/>
              <a:ea typeface="+mn-ea"/>
              <a:cs typeface="+mn-cs"/>
            </a:endParaRPr>
          </a:p>
          <a:p>
            <a:pPr lvl="0"/>
            <a:r>
              <a:rPr lang="sv-SE" sz="1200" b="1" kern="1200" dirty="0" smtClean="0">
                <a:solidFill>
                  <a:schemeClr val="tx1"/>
                </a:solidFill>
                <a:effectLst/>
                <a:latin typeface="+mn-lt"/>
                <a:ea typeface="+mn-ea"/>
                <a:cs typeface="+mn-cs"/>
              </a:rPr>
              <a:t>Politisk mångfald (pluralism):</a:t>
            </a:r>
            <a:r>
              <a:rPr lang="sv-SE" sz="1200" kern="1200" dirty="0" smtClean="0">
                <a:solidFill>
                  <a:schemeClr val="tx1"/>
                </a:solidFill>
                <a:effectLst/>
                <a:latin typeface="+mn-lt"/>
                <a:ea typeface="+mn-ea"/>
                <a:cs typeface="+mn-cs"/>
              </a:rPr>
              <a:t> Det måste finnas minst två – gärna flera – konkurrerande kandidater, partier eller politiska alternativ som väljarna kan välja mellan.</a:t>
            </a:r>
          </a:p>
          <a:p>
            <a:pPr lvl="0"/>
            <a:endParaRPr lang="sv-SE" sz="1200" kern="1200" dirty="0" smtClean="0">
              <a:solidFill>
                <a:schemeClr val="tx1"/>
              </a:solidFill>
              <a:effectLst/>
              <a:latin typeface="+mn-lt"/>
              <a:ea typeface="+mn-ea"/>
              <a:cs typeface="+mn-cs"/>
            </a:endParaRPr>
          </a:p>
          <a:p>
            <a:pPr lvl="0"/>
            <a:r>
              <a:rPr lang="sv-SE" sz="1200" b="1" kern="1200" dirty="0" smtClean="0">
                <a:solidFill>
                  <a:schemeClr val="tx1"/>
                </a:solidFill>
                <a:effectLst/>
                <a:latin typeface="+mn-lt"/>
                <a:ea typeface="+mn-ea"/>
                <a:cs typeface="+mn-cs"/>
              </a:rPr>
              <a:t>Rättigheter:</a:t>
            </a:r>
            <a:r>
              <a:rPr lang="sv-SE" sz="1200" kern="1200" dirty="0" smtClean="0">
                <a:solidFill>
                  <a:schemeClr val="tx1"/>
                </a:solidFill>
                <a:effectLst/>
                <a:latin typeface="+mn-lt"/>
                <a:ea typeface="+mn-ea"/>
                <a:cs typeface="+mn-cs"/>
              </a:rPr>
              <a:t> Alla medborgare kan starta partier, ställa upp i val, demonstrera, debattera och påverka med andra lagliga metoder. Med andra ord: folket ska ha vissa politiska fri- och rättigheter.</a:t>
            </a:r>
          </a:p>
          <a:p>
            <a:r>
              <a:rPr lang="sv-SE" sz="1200" kern="1200" dirty="0" smtClean="0">
                <a:solidFill>
                  <a:schemeClr val="tx1"/>
                </a:solidFill>
                <a:effectLst/>
                <a:latin typeface="+mn-lt"/>
                <a:ea typeface="+mn-ea"/>
                <a:cs typeface="+mn-cs"/>
              </a:rPr>
              <a:t>Redan under 1800-talet hade Sverige genomfört reformer som ökade folkets politiska fri- och rättigheter. Det fanns också en mångfald av politiska åsikter som kunde uttryckas förhållandevis fritt. Men demokratins verkliga genombrott skedde först under åren 1918–1922. Först då fick nästan alla vuxna kvinnor och män rösträtt. De blev dessutom valbara och kunde ställa upp i valen till riksdag, landsting och kommuner.</a:t>
            </a:r>
          </a:p>
          <a:p>
            <a:endParaRPr lang="sv-SE" sz="1200" kern="1200" dirty="0" smtClean="0">
              <a:solidFill>
                <a:schemeClr val="tx1"/>
              </a:solidFill>
              <a:effectLst/>
              <a:latin typeface="+mn-lt"/>
              <a:ea typeface="+mn-ea"/>
              <a:cs typeface="+mn-cs"/>
            </a:endParaRPr>
          </a:p>
          <a:p>
            <a:r>
              <a:rPr lang="sv-SE" sz="1200" b="1" kern="1200" dirty="0" smtClean="0">
                <a:solidFill>
                  <a:schemeClr val="tx1"/>
                </a:solidFill>
                <a:effectLst/>
                <a:latin typeface="+mn-lt"/>
                <a:ea typeface="+mn-ea"/>
                <a:cs typeface="+mn-cs"/>
              </a:rPr>
              <a:t>Tema: Demokratins värderingar</a:t>
            </a:r>
            <a:r>
              <a:rPr lang="sv-SE" sz="1200" kern="1200" dirty="0" smtClean="0">
                <a:solidFill>
                  <a:schemeClr val="tx1"/>
                </a:solidFill>
                <a:effectLst/>
                <a:latin typeface="+mn-lt"/>
                <a:ea typeface="+mn-ea"/>
                <a:cs typeface="+mn-cs"/>
              </a:rPr>
              <a:t/>
            </a:r>
            <a:br>
              <a:rPr lang="sv-SE" sz="1200" kern="1200" dirty="0" smtClean="0">
                <a:solidFill>
                  <a:schemeClr val="tx1"/>
                </a:solidFill>
                <a:effectLst/>
                <a:latin typeface="+mn-lt"/>
                <a:ea typeface="+mn-ea"/>
                <a:cs typeface="+mn-cs"/>
              </a:rPr>
            </a:br>
            <a:r>
              <a:rPr lang="sv-SE" sz="1200" kern="1200" dirty="0" smtClean="0">
                <a:solidFill>
                  <a:schemeClr val="tx1"/>
                </a:solidFill>
                <a:effectLst/>
                <a:latin typeface="+mn-lt"/>
                <a:ea typeface="+mn-ea"/>
                <a:cs typeface="+mn-cs"/>
              </a:rPr>
              <a:t>Vi lever i en demokrati. Men vad innebär det att leva i en demokrati? Det här avsnittet handlar om demokratins kännetecken, värderingar och grundläggande fri- och rättigheter.</a:t>
            </a:r>
          </a:p>
          <a:p>
            <a:endParaRPr lang="sv-SE" dirty="0"/>
          </a:p>
        </p:txBody>
      </p:sp>
      <p:sp>
        <p:nvSpPr>
          <p:cNvPr id="4" name="Platshållare för bildnummer 3"/>
          <p:cNvSpPr>
            <a:spLocks noGrp="1"/>
          </p:cNvSpPr>
          <p:nvPr>
            <p:ph type="sldNum" sz="quarter" idx="10"/>
          </p:nvPr>
        </p:nvSpPr>
        <p:spPr/>
        <p:txBody>
          <a:bodyPr/>
          <a:lstStyle/>
          <a:p>
            <a:fld id="{2C60C95A-3171-41B5-ACC1-3DA6C39A40BC}" type="slidenum">
              <a:rPr lang="sv-SE" smtClean="0"/>
              <a:t>2</a:t>
            </a:fld>
            <a:endParaRPr lang="sv-SE"/>
          </a:p>
        </p:txBody>
      </p:sp>
    </p:spTree>
    <p:extLst>
      <p:ext uri="{BB962C8B-B14F-4D97-AF65-F5344CB8AC3E}">
        <p14:creationId xmlns:p14="http://schemas.microsoft.com/office/powerpoint/2010/main" val="18924044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Information</a:t>
            </a:r>
            <a:r>
              <a:rPr lang="sv-SE" baseline="0" dirty="0" smtClean="0"/>
              <a:t> hämtat från: </a:t>
            </a:r>
            <a:r>
              <a:rPr lang="sv-SE" dirty="0" smtClean="0"/>
              <a:t>http://firademokratin.riksdagen.se/fordjupning/demokratins-genombrott/vad-ar-demokrati/</a:t>
            </a:r>
          </a:p>
          <a:p>
            <a:endParaRPr lang="sv-SE" dirty="0" smtClean="0"/>
          </a:p>
          <a:p>
            <a:r>
              <a:rPr lang="sv-SE" sz="1200" b="1" kern="1200" dirty="0" smtClean="0">
                <a:solidFill>
                  <a:schemeClr val="tx1"/>
                </a:solidFill>
                <a:effectLst/>
                <a:latin typeface="+mn-lt"/>
                <a:ea typeface="+mn-ea"/>
                <a:cs typeface="+mn-cs"/>
              </a:rPr>
              <a:t>Vad är demokrati? </a:t>
            </a:r>
            <a:endParaRPr lang="sv-SE" sz="1200" kern="1200" dirty="0" smtClean="0">
              <a:solidFill>
                <a:schemeClr val="tx1"/>
              </a:solidFill>
              <a:effectLst/>
              <a:latin typeface="+mn-lt"/>
              <a:ea typeface="+mn-ea"/>
              <a:cs typeface="+mn-cs"/>
            </a:endParaRPr>
          </a:p>
          <a:p>
            <a:r>
              <a:rPr lang="sv-SE" sz="1200" kern="1200" dirty="0" smtClean="0">
                <a:solidFill>
                  <a:schemeClr val="tx1"/>
                </a:solidFill>
                <a:effectLst/>
                <a:latin typeface="+mn-lt"/>
                <a:ea typeface="+mn-ea"/>
                <a:cs typeface="+mn-cs"/>
              </a:rPr>
              <a:t>Demokrati betyder folkstyre. I alla demokratier är det folket som har den politiska makten men det kan i praktiken se olika ut i olika demokratiska stater. Det finns dock några grunder att följa. </a:t>
            </a:r>
          </a:p>
          <a:p>
            <a:endParaRPr lang="sv-SE" sz="1200" kern="1200" dirty="0" smtClean="0">
              <a:solidFill>
                <a:schemeClr val="tx1"/>
              </a:solidFill>
              <a:effectLst/>
              <a:latin typeface="+mn-lt"/>
              <a:ea typeface="+mn-ea"/>
              <a:cs typeface="+mn-cs"/>
            </a:endParaRPr>
          </a:p>
          <a:p>
            <a:r>
              <a:rPr lang="sv-SE" sz="1200" b="1" kern="1200" dirty="0" smtClean="0">
                <a:solidFill>
                  <a:schemeClr val="tx1"/>
                </a:solidFill>
                <a:effectLst/>
                <a:latin typeface="+mn-lt"/>
                <a:ea typeface="+mn-ea"/>
                <a:cs typeface="+mn-cs"/>
              </a:rPr>
              <a:t>Fria val</a:t>
            </a:r>
            <a:r>
              <a:rPr lang="sv-SE" sz="1200" kern="1200" dirty="0" smtClean="0">
                <a:solidFill>
                  <a:schemeClr val="tx1"/>
                </a:solidFill>
                <a:effectLst/>
                <a:latin typeface="+mn-lt"/>
                <a:ea typeface="+mn-ea"/>
                <a:cs typeface="+mn-cs"/>
              </a:rPr>
              <a:t/>
            </a:r>
            <a:br>
              <a:rPr lang="sv-SE" sz="1200" kern="1200" dirty="0" smtClean="0">
                <a:solidFill>
                  <a:schemeClr val="tx1"/>
                </a:solidFill>
                <a:effectLst/>
                <a:latin typeface="+mn-lt"/>
                <a:ea typeface="+mn-ea"/>
                <a:cs typeface="+mn-cs"/>
              </a:rPr>
            </a:br>
            <a:r>
              <a:rPr lang="sv-SE" sz="1200" kern="1200" dirty="0" smtClean="0">
                <a:solidFill>
                  <a:schemeClr val="tx1"/>
                </a:solidFill>
                <a:effectLst/>
                <a:latin typeface="+mn-lt"/>
                <a:ea typeface="+mn-ea"/>
                <a:cs typeface="+mn-cs"/>
              </a:rPr>
              <a:t>Fria och rättvisa val är centralt i demokratier. I Sverige har vi vart fjärde år val till riksdagen, kommunerna och landstingen. Val till Europarlamentet hålls vart femte år. Alla som fyllt 18 och är svenska medborgare får rösta i riksdagsvalet. Du behöver inte vara svensk medborgare för att rösta i kommun- och landstingsvalen. Valdeltagandet i riksdagsvalet 2018 var drygt 87 procent. Sverige har i en internationell jämförelse ett högt valdeltagande.</a:t>
            </a:r>
          </a:p>
          <a:p>
            <a:endParaRPr lang="sv-SE" sz="1200" kern="1200" dirty="0" smtClean="0">
              <a:solidFill>
                <a:schemeClr val="tx1"/>
              </a:solidFill>
              <a:effectLst/>
              <a:latin typeface="+mn-lt"/>
              <a:ea typeface="+mn-ea"/>
              <a:cs typeface="+mn-cs"/>
            </a:endParaRPr>
          </a:p>
          <a:p>
            <a:r>
              <a:rPr lang="sv-SE" sz="1200" b="1" kern="1200" dirty="0" smtClean="0">
                <a:solidFill>
                  <a:schemeClr val="tx1"/>
                </a:solidFill>
                <a:effectLst/>
                <a:latin typeface="+mn-lt"/>
                <a:ea typeface="+mn-ea"/>
                <a:cs typeface="+mn-cs"/>
              </a:rPr>
              <a:t>Flera partier</a:t>
            </a:r>
            <a:r>
              <a:rPr lang="sv-SE" sz="1200" kern="1200" dirty="0" smtClean="0">
                <a:solidFill>
                  <a:schemeClr val="tx1"/>
                </a:solidFill>
                <a:effectLst/>
                <a:latin typeface="+mn-lt"/>
                <a:ea typeface="+mn-ea"/>
                <a:cs typeface="+mn-cs"/>
              </a:rPr>
              <a:t/>
            </a:r>
            <a:br>
              <a:rPr lang="sv-SE" sz="1200" kern="1200" dirty="0" smtClean="0">
                <a:solidFill>
                  <a:schemeClr val="tx1"/>
                </a:solidFill>
                <a:effectLst/>
                <a:latin typeface="+mn-lt"/>
                <a:ea typeface="+mn-ea"/>
                <a:cs typeface="+mn-cs"/>
              </a:rPr>
            </a:br>
            <a:r>
              <a:rPr lang="sv-SE" sz="1200" kern="1200" dirty="0" smtClean="0">
                <a:solidFill>
                  <a:schemeClr val="tx1"/>
                </a:solidFill>
                <a:effectLst/>
                <a:latin typeface="+mn-lt"/>
                <a:ea typeface="+mn-ea"/>
                <a:cs typeface="+mn-cs"/>
              </a:rPr>
              <a:t>För att ett val ska klassas som demokratiskt måste det finnas flera olika partier att välja mellan. I Sverige riksdag finns åtta politiska partier representerade. Det gemensamma för dessa partier är de fått minst fyra procent av rösterna i hela landet. Partier som får färre röster får inga mandat i riksdagen.</a:t>
            </a:r>
          </a:p>
          <a:p>
            <a:endParaRPr lang="sv-SE" sz="1200" kern="1200" dirty="0" smtClean="0">
              <a:solidFill>
                <a:schemeClr val="tx1"/>
              </a:solidFill>
              <a:effectLst/>
              <a:latin typeface="+mn-lt"/>
              <a:ea typeface="+mn-ea"/>
              <a:cs typeface="+mn-cs"/>
            </a:endParaRPr>
          </a:p>
          <a:p>
            <a:r>
              <a:rPr lang="sv-SE" sz="1200" b="1" kern="1200" dirty="0" smtClean="0">
                <a:solidFill>
                  <a:schemeClr val="tx1"/>
                </a:solidFill>
                <a:effectLst/>
                <a:latin typeface="+mn-lt"/>
                <a:ea typeface="+mn-ea"/>
                <a:cs typeface="+mn-cs"/>
              </a:rPr>
              <a:t>Politiska rättigheter</a:t>
            </a:r>
            <a:r>
              <a:rPr lang="sv-SE" sz="1200" kern="1200" dirty="0" smtClean="0">
                <a:solidFill>
                  <a:schemeClr val="tx1"/>
                </a:solidFill>
                <a:effectLst/>
                <a:latin typeface="+mn-lt"/>
                <a:ea typeface="+mn-ea"/>
                <a:cs typeface="+mn-cs"/>
              </a:rPr>
              <a:t/>
            </a:r>
            <a:br>
              <a:rPr lang="sv-SE" sz="1200" kern="1200" dirty="0" smtClean="0">
                <a:solidFill>
                  <a:schemeClr val="tx1"/>
                </a:solidFill>
                <a:effectLst/>
                <a:latin typeface="+mn-lt"/>
                <a:ea typeface="+mn-ea"/>
                <a:cs typeface="+mn-cs"/>
              </a:rPr>
            </a:br>
            <a:r>
              <a:rPr lang="sv-SE" sz="1200" kern="1200" dirty="0" smtClean="0">
                <a:solidFill>
                  <a:schemeClr val="tx1"/>
                </a:solidFill>
                <a:effectLst/>
                <a:latin typeface="+mn-lt"/>
                <a:ea typeface="+mn-ea"/>
                <a:cs typeface="+mn-cs"/>
              </a:rPr>
              <a:t>Människor måste vara garanterade politiska rättigheter. Rösträtt, yttrandefrihet, mötesfrihet är exempel på politiska rättigheter. Du ska på många sätt kunna göra din röst hörd. Ingen får hindra dig att engagera dig i politiska frågor. I Sverige garanterar grundlagen dessa rättigheter.</a:t>
            </a:r>
          </a:p>
          <a:p>
            <a:endParaRPr lang="sv-SE" sz="1200" kern="1200" dirty="0" smtClean="0">
              <a:solidFill>
                <a:schemeClr val="tx1"/>
              </a:solidFill>
              <a:effectLst/>
              <a:latin typeface="+mn-lt"/>
              <a:ea typeface="+mn-ea"/>
              <a:cs typeface="+mn-cs"/>
            </a:endParaRPr>
          </a:p>
          <a:p>
            <a:r>
              <a:rPr lang="sv-SE" sz="1200" b="1" kern="1200" dirty="0" smtClean="0">
                <a:solidFill>
                  <a:schemeClr val="tx1"/>
                </a:solidFill>
                <a:effectLst/>
                <a:latin typeface="+mn-lt"/>
                <a:ea typeface="+mn-ea"/>
                <a:cs typeface="+mn-cs"/>
              </a:rPr>
              <a:t>Rättssäkerhet och likhet inför lagen</a:t>
            </a:r>
            <a:r>
              <a:rPr lang="sv-SE" sz="1200" kern="1200" dirty="0" smtClean="0">
                <a:solidFill>
                  <a:schemeClr val="tx1"/>
                </a:solidFill>
                <a:effectLst/>
                <a:latin typeface="+mn-lt"/>
                <a:ea typeface="+mn-ea"/>
                <a:cs typeface="+mn-cs"/>
              </a:rPr>
              <a:t/>
            </a:r>
            <a:br>
              <a:rPr lang="sv-SE" sz="1200" kern="1200" dirty="0" smtClean="0">
                <a:solidFill>
                  <a:schemeClr val="tx1"/>
                </a:solidFill>
                <a:effectLst/>
                <a:latin typeface="+mn-lt"/>
                <a:ea typeface="+mn-ea"/>
                <a:cs typeface="+mn-cs"/>
              </a:rPr>
            </a:br>
            <a:r>
              <a:rPr lang="sv-SE" sz="1200" kern="1200" dirty="0" smtClean="0">
                <a:solidFill>
                  <a:schemeClr val="tx1"/>
                </a:solidFill>
                <a:effectLst/>
                <a:latin typeface="+mn-lt"/>
                <a:ea typeface="+mn-ea"/>
                <a:cs typeface="+mn-cs"/>
              </a:rPr>
              <a:t>Alla ska vara lika inför lagen. Domstolar och andra myndigheter ska agera rättssäkert. Svenska domstolar är självständiga i förhållande till de politiska makthavarna. Domstolarna dömer endast efter de lagar som gäller i Sverige. Alla medborgare har rätt till en objektiv, opartisk och rättvis rättegång.</a:t>
            </a:r>
          </a:p>
          <a:p>
            <a:endParaRPr lang="sv-SE" sz="1200" kern="1200" dirty="0" smtClean="0">
              <a:solidFill>
                <a:schemeClr val="tx1"/>
              </a:solidFill>
              <a:effectLst/>
              <a:latin typeface="+mn-lt"/>
              <a:ea typeface="+mn-ea"/>
              <a:cs typeface="+mn-cs"/>
            </a:endParaRPr>
          </a:p>
          <a:p>
            <a:r>
              <a:rPr lang="sv-SE" sz="1200" b="1" kern="1200" dirty="0" smtClean="0">
                <a:solidFill>
                  <a:schemeClr val="tx1"/>
                </a:solidFill>
                <a:effectLst/>
                <a:latin typeface="+mn-lt"/>
                <a:ea typeface="+mn-ea"/>
                <a:cs typeface="+mn-cs"/>
              </a:rPr>
              <a:t>Respekt för de mänskliga rättigheterna</a:t>
            </a:r>
            <a:r>
              <a:rPr lang="sv-SE" sz="1200" kern="1200" dirty="0" smtClean="0">
                <a:solidFill>
                  <a:schemeClr val="tx1"/>
                </a:solidFill>
                <a:effectLst/>
                <a:latin typeface="+mn-lt"/>
                <a:ea typeface="+mn-ea"/>
                <a:cs typeface="+mn-cs"/>
              </a:rPr>
              <a:t/>
            </a:r>
            <a:br>
              <a:rPr lang="sv-SE" sz="1200" kern="1200" dirty="0" smtClean="0">
                <a:solidFill>
                  <a:schemeClr val="tx1"/>
                </a:solidFill>
                <a:effectLst/>
                <a:latin typeface="+mn-lt"/>
                <a:ea typeface="+mn-ea"/>
                <a:cs typeface="+mn-cs"/>
              </a:rPr>
            </a:br>
            <a:r>
              <a:rPr lang="sv-SE" sz="1200" kern="1200" dirty="0" smtClean="0">
                <a:solidFill>
                  <a:schemeClr val="tx1"/>
                </a:solidFill>
                <a:effectLst/>
                <a:latin typeface="+mn-lt"/>
                <a:ea typeface="+mn-ea"/>
                <a:cs typeface="+mn-cs"/>
              </a:rPr>
              <a:t>Alla människor ska räknas som jämlika, oavsett kön etnicitet eller andra personliga egenskaper. Våra mänskliga rättigheter försäkras genom Sveriges grundlagar och särskilda lagar mot diskriminering och hatbrott. I Sverige får inte kroppsliga bestraffningar förkomma. Dödsstraff är förbjudet enligt grundlagen. Vid en internationell jämförelse är individens fri-och rättigheter stora i Sverige.</a:t>
            </a:r>
          </a:p>
          <a:p>
            <a:endParaRPr lang="sv-SE" sz="1200" kern="1200" dirty="0" smtClean="0">
              <a:solidFill>
                <a:schemeClr val="tx1"/>
              </a:solidFill>
              <a:effectLst/>
              <a:latin typeface="+mn-lt"/>
              <a:ea typeface="+mn-ea"/>
              <a:cs typeface="+mn-cs"/>
            </a:endParaRPr>
          </a:p>
          <a:p>
            <a:r>
              <a:rPr lang="sv-SE" sz="1200" b="1" kern="1200" dirty="0" smtClean="0">
                <a:solidFill>
                  <a:schemeClr val="tx1"/>
                </a:solidFill>
                <a:effectLst/>
                <a:latin typeface="+mn-lt"/>
                <a:ea typeface="+mn-ea"/>
                <a:cs typeface="+mn-cs"/>
              </a:rPr>
              <a:t>En statsförvaltning som fungerar</a:t>
            </a:r>
            <a:r>
              <a:rPr lang="sv-SE" sz="1200" kern="1200" dirty="0" smtClean="0">
                <a:solidFill>
                  <a:schemeClr val="tx1"/>
                </a:solidFill>
                <a:effectLst/>
                <a:latin typeface="+mn-lt"/>
                <a:ea typeface="+mn-ea"/>
                <a:cs typeface="+mn-cs"/>
              </a:rPr>
              <a:t/>
            </a:r>
            <a:br>
              <a:rPr lang="sv-SE" sz="1200" kern="1200" dirty="0" smtClean="0">
                <a:solidFill>
                  <a:schemeClr val="tx1"/>
                </a:solidFill>
                <a:effectLst/>
                <a:latin typeface="+mn-lt"/>
                <a:ea typeface="+mn-ea"/>
                <a:cs typeface="+mn-cs"/>
              </a:rPr>
            </a:br>
            <a:r>
              <a:rPr lang="sv-SE" sz="1200" kern="1200" dirty="0" smtClean="0">
                <a:solidFill>
                  <a:schemeClr val="tx1"/>
                </a:solidFill>
                <a:effectLst/>
                <a:latin typeface="+mn-lt"/>
                <a:ea typeface="+mn-ea"/>
                <a:cs typeface="+mn-cs"/>
              </a:rPr>
              <a:t>Det är viktigt att myndigheterna arbetar effektivt och rättssäkert. Myndigheterna måste kunna genomföra de folkvaldas beslut. Korruption och maktmissbruk ska inte förekomma inom statsförvaltningen. Det är viktigt att det finns kontrollinstrument som granskar hur statsförvaltningen sköter sina uppdrag. Justitieombudsmannen och Riksrevisionen är två organ som ska se till att den svenska statsförvaltningen agerar effektivt och rättssäkert.</a:t>
            </a:r>
          </a:p>
          <a:p>
            <a:endParaRPr lang="sv-SE" dirty="0"/>
          </a:p>
        </p:txBody>
      </p:sp>
      <p:sp>
        <p:nvSpPr>
          <p:cNvPr id="4" name="Platshållare för bildnummer 3"/>
          <p:cNvSpPr>
            <a:spLocks noGrp="1"/>
          </p:cNvSpPr>
          <p:nvPr>
            <p:ph type="sldNum" sz="quarter" idx="10"/>
          </p:nvPr>
        </p:nvSpPr>
        <p:spPr/>
        <p:txBody>
          <a:bodyPr/>
          <a:lstStyle/>
          <a:p>
            <a:fld id="{2C60C95A-3171-41B5-ACC1-3DA6C39A40BC}" type="slidenum">
              <a:rPr lang="sv-SE" smtClean="0"/>
              <a:t>3</a:t>
            </a:fld>
            <a:endParaRPr lang="sv-SE"/>
          </a:p>
        </p:txBody>
      </p:sp>
    </p:spTree>
    <p:extLst>
      <p:ext uri="{BB962C8B-B14F-4D97-AF65-F5344CB8AC3E}">
        <p14:creationId xmlns:p14="http://schemas.microsoft.com/office/powerpoint/2010/main" val="28898871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Information</a:t>
            </a:r>
            <a:r>
              <a:rPr lang="sv-SE" baseline="0" dirty="0" smtClean="0"/>
              <a:t> hämtat från: </a:t>
            </a:r>
            <a:r>
              <a:rPr lang="sv-SE" dirty="0" smtClean="0"/>
              <a:t>http://firademokratin.riksdagen.se/fordjupning/demokratins-genombrott/vad-ar-demokrati/</a:t>
            </a:r>
          </a:p>
          <a:p>
            <a:endParaRPr lang="sv-SE" dirty="0" smtClean="0"/>
          </a:p>
          <a:p>
            <a:r>
              <a:rPr lang="sv-SE" sz="1200" b="1" kern="1200" dirty="0" smtClean="0">
                <a:solidFill>
                  <a:schemeClr val="tx1"/>
                </a:solidFill>
                <a:effectLst/>
                <a:latin typeface="+mn-lt"/>
                <a:ea typeface="+mn-ea"/>
                <a:cs typeface="+mn-cs"/>
              </a:rPr>
              <a:t>Vad är demokrati? </a:t>
            </a:r>
            <a:endParaRPr lang="sv-SE" sz="1200" kern="1200" dirty="0" smtClean="0">
              <a:solidFill>
                <a:schemeClr val="tx1"/>
              </a:solidFill>
              <a:effectLst/>
              <a:latin typeface="+mn-lt"/>
              <a:ea typeface="+mn-ea"/>
              <a:cs typeface="+mn-cs"/>
            </a:endParaRPr>
          </a:p>
          <a:p>
            <a:r>
              <a:rPr lang="sv-SE" sz="1200" kern="1200" dirty="0" smtClean="0">
                <a:solidFill>
                  <a:schemeClr val="tx1"/>
                </a:solidFill>
                <a:effectLst/>
                <a:latin typeface="+mn-lt"/>
                <a:ea typeface="+mn-ea"/>
                <a:cs typeface="+mn-cs"/>
              </a:rPr>
              <a:t>Demokrati betyder folkstyre. I alla demokratier är det folket som har den politiska makten men det kan i praktiken se olika ut i olika demokratiska stater. Det finns dock några grunder att följa. </a:t>
            </a:r>
          </a:p>
          <a:p>
            <a:endParaRPr lang="sv-SE" sz="1200" kern="1200" dirty="0" smtClean="0">
              <a:solidFill>
                <a:schemeClr val="tx1"/>
              </a:solidFill>
              <a:effectLst/>
              <a:latin typeface="+mn-lt"/>
              <a:ea typeface="+mn-ea"/>
              <a:cs typeface="+mn-cs"/>
            </a:endParaRPr>
          </a:p>
          <a:p>
            <a:r>
              <a:rPr lang="sv-SE" sz="1200" b="1" kern="1200" dirty="0" smtClean="0">
                <a:solidFill>
                  <a:schemeClr val="tx1"/>
                </a:solidFill>
                <a:effectLst/>
                <a:latin typeface="+mn-lt"/>
                <a:ea typeface="+mn-ea"/>
                <a:cs typeface="+mn-cs"/>
              </a:rPr>
              <a:t>Fria val</a:t>
            </a:r>
            <a:r>
              <a:rPr lang="sv-SE" sz="1200" kern="1200" dirty="0" smtClean="0">
                <a:solidFill>
                  <a:schemeClr val="tx1"/>
                </a:solidFill>
                <a:effectLst/>
                <a:latin typeface="+mn-lt"/>
                <a:ea typeface="+mn-ea"/>
                <a:cs typeface="+mn-cs"/>
              </a:rPr>
              <a:t/>
            </a:r>
            <a:br>
              <a:rPr lang="sv-SE" sz="1200" kern="1200" dirty="0" smtClean="0">
                <a:solidFill>
                  <a:schemeClr val="tx1"/>
                </a:solidFill>
                <a:effectLst/>
                <a:latin typeface="+mn-lt"/>
                <a:ea typeface="+mn-ea"/>
                <a:cs typeface="+mn-cs"/>
              </a:rPr>
            </a:br>
            <a:r>
              <a:rPr lang="sv-SE" sz="1200" kern="1200" dirty="0" smtClean="0">
                <a:solidFill>
                  <a:schemeClr val="tx1"/>
                </a:solidFill>
                <a:effectLst/>
                <a:latin typeface="+mn-lt"/>
                <a:ea typeface="+mn-ea"/>
                <a:cs typeface="+mn-cs"/>
              </a:rPr>
              <a:t>Fria och rättvisa val är centralt i demokratier. I Sverige har vi vart fjärde år val till riksdagen, kommunerna och landstingen. Val till Europarlamentet hålls vart femte år. Alla som fyllt 18 och är svenska medborgare får rösta i riksdagsvalet. Du behöver inte vara svensk medborgare för att rösta i kommun- och landstingsvalen. Valdeltagandet i riksdagsvalet 2018 var drygt 87 procent. Sverige har i en internationell jämförelse ett högt valdeltagande.</a:t>
            </a:r>
          </a:p>
          <a:p>
            <a:endParaRPr lang="sv-SE" sz="1200" kern="1200" dirty="0" smtClean="0">
              <a:solidFill>
                <a:schemeClr val="tx1"/>
              </a:solidFill>
              <a:effectLst/>
              <a:latin typeface="+mn-lt"/>
              <a:ea typeface="+mn-ea"/>
              <a:cs typeface="+mn-cs"/>
            </a:endParaRPr>
          </a:p>
          <a:p>
            <a:r>
              <a:rPr lang="sv-SE" sz="1200" b="1" kern="1200" dirty="0" smtClean="0">
                <a:solidFill>
                  <a:schemeClr val="tx1"/>
                </a:solidFill>
                <a:effectLst/>
                <a:latin typeface="+mn-lt"/>
                <a:ea typeface="+mn-ea"/>
                <a:cs typeface="+mn-cs"/>
              </a:rPr>
              <a:t>Flera partier</a:t>
            </a:r>
            <a:r>
              <a:rPr lang="sv-SE" sz="1200" kern="1200" dirty="0" smtClean="0">
                <a:solidFill>
                  <a:schemeClr val="tx1"/>
                </a:solidFill>
                <a:effectLst/>
                <a:latin typeface="+mn-lt"/>
                <a:ea typeface="+mn-ea"/>
                <a:cs typeface="+mn-cs"/>
              </a:rPr>
              <a:t/>
            </a:r>
            <a:br>
              <a:rPr lang="sv-SE" sz="1200" kern="1200" dirty="0" smtClean="0">
                <a:solidFill>
                  <a:schemeClr val="tx1"/>
                </a:solidFill>
                <a:effectLst/>
                <a:latin typeface="+mn-lt"/>
                <a:ea typeface="+mn-ea"/>
                <a:cs typeface="+mn-cs"/>
              </a:rPr>
            </a:br>
            <a:r>
              <a:rPr lang="sv-SE" sz="1200" kern="1200" dirty="0" smtClean="0">
                <a:solidFill>
                  <a:schemeClr val="tx1"/>
                </a:solidFill>
                <a:effectLst/>
                <a:latin typeface="+mn-lt"/>
                <a:ea typeface="+mn-ea"/>
                <a:cs typeface="+mn-cs"/>
              </a:rPr>
              <a:t>För att ett val ska klassas som demokratiskt måste det finnas flera olika partier att välja mellan. I Sverige riksdag finns åtta politiska partier representerade. Det gemensamma för dessa partier är de fått minst fyra procent av rösterna i hela landet. Partier som får färre röster får inga mandat i riksdagen.</a:t>
            </a:r>
          </a:p>
          <a:p>
            <a:endParaRPr lang="sv-SE" sz="1200" kern="1200" dirty="0" smtClean="0">
              <a:solidFill>
                <a:schemeClr val="tx1"/>
              </a:solidFill>
              <a:effectLst/>
              <a:latin typeface="+mn-lt"/>
              <a:ea typeface="+mn-ea"/>
              <a:cs typeface="+mn-cs"/>
            </a:endParaRPr>
          </a:p>
          <a:p>
            <a:r>
              <a:rPr lang="sv-SE" sz="1200" b="1" kern="1200" dirty="0" smtClean="0">
                <a:solidFill>
                  <a:schemeClr val="tx1"/>
                </a:solidFill>
                <a:effectLst/>
                <a:latin typeface="+mn-lt"/>
                <a:ea typeface="+mn-ea"/>
                <a:cs typeface="+mn-cs"/>
              </a:rPr>
              <a:t>Politiska rättigheter</a:t>
            </a:r>
            <a:r>
              <a:rPr lang="sv-SE" sz="1200" kern="1200" dirty="0" smtClean="0">
                <a:solidFill>
                  <a:schemeClr val="tx1"/>
                </a:solidFill>
                <a:effectLst/>
                <a:latin typeface="+mn-lt"/>
                <a:ea typeface="+mn-ea"/>
                <a:cs typeface="+mn-cs"/>
              </a:rPr>
              <a:t/>
            </a:r>
            <a:br>
              <a:rPr lang="sv-SE" sz="1200" kern="1200" dirty="0" smtClean="0">
                <a:solidFill>
                  <a:schemeClr val="tx1"/>
                </a:solidFill>
                <a:effectLst/>
                <a:latin typeface="+mn-lt"/>
                <a:ea typeface="+mn-ea"/>
                <a:cs typeface="+mn-cs"/>
              </a:rPr>
            </a:br>
            <a:r>
              <a:rPr lang="sv-SE" sz="1200" kern="1200" dirty="0" smtClean="0">
                <a:solidFill>
                  <a:schemeClr val="tx1"/>
                </a:solidFill>
                <a:effectLst/>
                <a:latin typeface="+mn-lt"/>
                <a:ea typeface="+mn-ea"/>
                <a:cs typeface="+mn-cs"/>
              </a:rPr>
              <a:t>Människor måste vara garanterade politiska rättigheter. Rösträtt, yttrandefrihet, mötesfrihet är exempel på politiska rättigheter. Du ska på många sätt kunna göra din röst hörd. Ingen får hindra dig att engagera dig i politiska frågor. I Sverige garanterar grundlagen dessa rättigheter.</a:t>
            </a:r>
          </a:p>
          <a:p>
            <a:endParaRPr lang="sv-SE" sz="1200" kern="1200" dirty="0" smtClean="0">
              <a:solidFill>
                <a:schemeClr val="tx1"/>
              </a:solidFill>
              <a:effectLst/>
              <a:latin typeface="+mn-lt"/>
              <a:ea typeface="+mn-ea"/>
              <a:cs typeface="+mn-cs"/>
            </a:endParaRPr>
          </a:p>
          <a:p>
            <a:r>
              <a:rPr lang="sv-SE" sz="1200" b="1" kern="1200" dirty="0" smtClean="0">
                <a:solidFill>
                  <a:schemeClr val="tx1"/>
                </a:solidFill>
                <a:effectLst/>
                <a:latin typeface="+mn-lt"/>
                <a:ea typeface="+mn-ea"/>
                <a:cs typeface="+mn-cs"/>
              </a:rPr>
              <a:t>Rättssäkerhet och likhet inför lagen</a:t>
            </a:r>
            <a:r>
              <a:rPr lang="sv-SE" sz="1200" kern="1200" dirty="0" smtClean="0">
                <a:solidFill>
                  <a:schemeClr val="tx1"/>
                </a:solidFill>
                <a:effectLst/>
                <a:latin typeface="+mn-lt"/>
                <a:ea typeface="+mn-ea"/>
                <a:cs typeface="+mn-cs"/>
              </a:rPr>
              <a:t/>
            </a:r>
            <a:br>
              <a:rPr lang="sv-SE" sz="1200" kern="1200" dirty="0" smtClean="0">
                <a:solidFill>
                  <a:schemeClr val="tx1"/>
                </a:solidFill>
                <a:effectLst/>
                <a:latin typeface="+mn-lt"/>
                <a:ea typeface="+mn-ea"/>
                <a:cs typeface="+mn-cs"/>
              </a:rPr>
            </a:br>
            <a:r>
              <a:rPr lang="sv-SE" sz="1200" kern="1200" dirty="0" smtClean="0">
                <a:solidFill>
                  <a:schemeClr val="tx1"/>
                </a:solidFill>
                <a:effectLst/>
                <a:latin typeface="+mn-lt"/>
                <a:ea typeface="+mn-ea"/>
                <a:cs typeface="+mn-cs"/>
              </a:rPr>
              <a:t>Alla ska vara lika inför lagen. Domstolar och andra myndigheter ska agera rättssäkert. Svenska domstolar är självständiga i förhållande till de politiska makthavarna. Domstolarna dömer endast efter de lagar som gäller i Sverige. Alla medborgare har rätt till en objektiv, opartisk och rättvis rättegång.</a:t>
            </a:r>
          </a:p>
          <a:p>
            <a:endParaRPr lang="sv-SE" sz="1200" kern="1200" dirty="0" smtClean="0">
              <a:solidFill>
                <a:schemeClr val="tx1"/>
              </a:solidFill>
              <a:effectLst/>
              <a:latin typeface="+mn-lt"/>
              <a:ea typeface="+mn-ea"/>
              <a:cs typeface="+mn-cs"/>
            </a:endParaRPr>
          </a:p>
          <a:p>
            <a:r>
              <a:rPr lang="sv-SE" sz="1200" b="1" kern="1200" dirty="0" smtClean="0">
                <a:solidFill>
                  <a:schemeClr val="tx1"/>
                </a:solidFill>
                <a:effectLst/>
                <a:latin typeface="+mn-lt"/>
                <a:ea typeface="+mn-ea"/>
                <a:cs typeface="+mn-cs"/>
              </a:rPr>
              <a:t>Respekt för de mänskliga rättigheterna</a:t>
            </a:r>
            <a:r>
              <a:rPr lang="sv-SE" sz="1200" kern="1200" dirty="0" smtClean="0">
                <a:solidFill>
                  <a:schemeClr val="tx1"/>
                </a:solidFill>
                <a:effectLst/>
                <a:latin typeface="+mn-lt"/>
                <a:ea typeface="+mn-ea"/>
                <a:cs typeface="+mn-cs"/>
              </a:rPr>
              <a:t/>
            </a:r>
            <a:br>
              <a:rPr lang="sv-SE" sz="1200" kern="1200" dirty="0" smtClean="0">
                <a:solidFill>
                  <a:schemeClr val="tx1"/>
                </a:solidFill>
                <a:effectLst/>
                <a:latin typeface="+mn-lt"/>
                <a:ea typeface="+mn-ea"/>
                <a:cs typeface="+mn-cs"/>
              </a:rPr>
            </a:br>
            <a:r>
              <a:rPr lang="sv-SE" sz="1200" kern="1200" dirty="0" smtClean="0">
                <a:solidFill>
                  <a:schemeClr val="tx1"/>
                </a:solidFill>
                <a:effectLst/>
                <a:latin typeface="+mn-lt"/>
                <a:ea typeface="+mn-ea"/>
                <a:cs typeface="+mn-cs"/>
              </a:rPr>
              <a:t>Alla människor ska räknas som jämlika, oavsett kön etnicitet eller andra personliga egenskaper. Våra mänskliga rättigheter försäkras genom Sveriges grundlagar och särskilda lagar mot diskriminering och hatbrott. I Sverige får inte kroppsliga bestraffningar förkomma. Dödsstraff är förbjudet enligt grundlagen. Vid en internationell jämförelse är individens fri-och rättigheter stora i Sverige.</a:t>
            </a:r>
          </a:p>
          <a:p>
            <a:endParaRPr lang="sv-SE" sz="1200" kern="1200" dirty="0" smtClean="0">
              <a:solidFill>
                <a:schemeClr val="tx1"/>
              </a:solidFill>
              <a:effectLst/>
              <a:latin typeface="+mn-lt"/>
              <a:ea typeface="+mn-ea"/>
              <a:cs typeface="+mn-cs"/>
            </a:endParaRPr>
          </a:p>
          <a:p>
            <a:r>
              <a:rPr lang="sv-SE" sz="1200" b="1" kern="1200" dirty="0" smtClean="0">
                <a:solidFill>
                  <a:schemeClr val="tx1"/>
                </a:solidFill>
                <a:effectLst/>
                <a:latin typeface="+mn-lt"/>
                <a:ea typeface="+mn-ea"/>
                <a:cs typeface="+mn-cs"/>
              </a:rPr>
              <a:t>En statsförvaltning som fungerar</a:t>
            </a:r>
            <a:r>
              <a:rPr lang="sv-SE" sz="1200" kern="1200" dirty="0" smtClean="0">
                <a:solidFill>
                  <a:schemeClr val="tx1"/>
                </a:solidFill>
                <a:effectLst/>
                <a:latin typeface="+mn-lt"/>
                <a:ea typeface="+mn-ea"/>
                <a:cs typeface="+mn-cs"/>
              </a:rPr>
              <a:t/>
            </a:r>
            <a:br>
              <a:rPr lang="sv-SE" sz="1200" kern="1200" dirty="0" smtClean="0">
                <a:solidFill>
                  <a:schemeClr val="tx1"/>
                </a:solidFill>
                <a:effectLst/>
                <a:latin typeface="+mn-lt"/>
                <a:ea typeface="+mn-ea"/>
                <a:cs typeface="+mn-cs"/>
              </a:rPr>
            </a:br>
            <a:r>
              <a:rPr lang="sv-SE" sz="1200" kern="1200" dirty="0" smtClean="0">
                <a:solidFill>
                  <a:schemeClr val="tx1"/>
                </a:solidFill>
                <a:effectLst/>
                <a:latin typeface="+mn-lt"/>
                <a:ea typeface="+mn-ea"/>
                <a:cs typeface="+mn-cs"/>
              </a:rPr>
              <a:t>Det är viktigt att myndigheterna arbetar effektivt och rättssäkert. Myndigheterna måste kunna genomföra de folkvaldas beslut. Korruption och maktmissbruk ska inte förekomma inom statsförvaltningen. Det är viktigt att det finns kontrollinstrument som granskar hur statsförvaltningen sköter sina uppdrag. Justitieombudsmannen och Riksrevisionen är två organ som ska se till att den svenska statsförvaltningen agerar effektivt och rättssäkert.</a:t>
            </a:r>
          </a:p>
          <a:p>
            <a:endParaRPr lang="sv-SE" dirty="0"/>
          </a:p>
        </p:txBody>
      </p:sp>
      <p:sp>
        <p:nvSpPr>
          <p:cNvPr id="4" name="Platshållare för bildnummer 3"/>
          <p:cNvSpPr>
            <a:spLocks noGrp="1"/>
          </p:cNvSpPr>
          <p:nvPr>
            <p:ph type="sldNum" sz="quarter" idx="10"/>
          </p:nvPr>
        </p:nvSpPr>
        <p:spPr/>
        <p:txBody>
          <a:bodyPr/>
          <a:lstStyle/>
          <a:p>
            <a:fld id="{2C60C95A-3171-41B5-ACC1-3DA6C39A40BC}" type="slidenum">
              <a:rPr lang="sv-SE" smtClean="0"/>
              <a:t>4</a:t>
            </a:fld>
            <a:endParaRPr lang="sv-SE"/>
          </a:p>
        </p:txBody>
      </p:sp>
    </p:spTree>
    <p:extLst>
      <p:ext uri="{BB962C8B-B14F-4D97-AF65-F5344CB8AC3E}">
        <p14:creationId xmlns:p14="http://schemas.microsoft.com/office/powerpoint/2010/main" val="1657047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Information från: http://firademokratin.riksdagen.se/fordjupning/demokratins-varderingar/demokratins-kannetecken/# </a:t>
            </a:r>
          </a:p>
          <a:p>
            <a:endParaRPr lang="sv-SE" dirty="0" smtClean="0"/>
          </a:p>
          <a:p>
            <a:r>
              <a:rPr lang="sv-SE" sz="1200" b="1" kern="1200" dirty="0" smtClean="0">
                <a:solidFill>
                  <a:schemeClr val="tx1"/>
                </a:solidFill>
                <a:effectLst/>
                <a:latin typeface="+mn-lt"/>
                <a:ea typeface="+mn-ea"/>
                <a:cs typeface="+mn-cs"/>
              </a:rPr>
              <a:t>Tre centrala värden </a:t>
            </a:r>
            <a:endParaRPr lang="sv-SE" sz="1200" kern="1200" dirty="0" smtClean="0">
              <a:solidFill>
                <a:schemeClr val="tx1"/>
              </a:solidFill>
              <a:effectLst/>
              <a:latin typeface="+mn-lt"/>
              <a:ea typeface="+mn-ea"/>
              <a:cs typeface="+mn-cs"/>
            </a:endParaRPr>
          </a:p>
          <a:p>
            <a:r>
              <a:rPr lang="sv-SE" sz="1200" kern="1200" dirty="0" smtClean="0">
                <a:solidFill>
                  <a:schemeClr val="tx1"/>
                </a:solidFill>
                <a:effectLst/>
                <a:latin typeface="+mn-lt"/>
                <a:ea typeface="+mn-ea"/>
                <a:cs typeface="+mn-cs"/>
              </a:rPr>
              <a:t>Många demokratiforskare anser att det finns tre centrala värden som en demokrati behöver klara av. Forskarna talar om folkstyrelse, rättsstat och handlingskraft. Det finns en viss spänning mellan de tre värdena.</a:t>
            </a:r>
          </a:p>
          <a:p>
            <a:endParaRPr lang="sv-SE" sz="1200" kern="1200" dirty="0" smtClean="0">
              <a:solidFill>
                <a:schemeClr val="tx1"/>
              </a:solidFill>
              <a:effectLst/>
              <a:latin typeface="+mn-lt"/>
              <a:ea typeface="+mn-ea"/>
              <a:cs typeface="+mn-cs"/>
            </a:endParaRPr>
          </a:p>
          <a:p>
            <a:r>
              <a:rPr lang="sv-SE" sz="1200" b="1" kern="1200" dirty="0" smtClean="0">
                <a:solidFill>
                  <a:schemeClr val="tx1"/>
                </a:solidFill>
                <a:effectLst/>
                <a:latin typeface="+mn-lt"/>
                <a:ea typeface="+mn-ea"/>
                <a:cs typeface="+mn-cs"/>
              </a:rPr>
              <a:t>Folkstyrelsen</a:t>
            </a:r>
            <a:r>
              <a:rPr lang="sv-SE" sz="1200" kern="1200" dirty="0" smtClean="0">
                <a:solidFill>
                  <a:schemeClr val="tx1"/>
                </a:solidFill>
                <a:effectLst/>
                <a:latin typeface="+mn-lt"/>
                <a:ea typeface="+mn-ea"/>
                <a:cs typeface="+mn-cs"/>
              </a:rPr>
              <a:t> bygger på demokratins grundidé att politiska beslut ska spegla folkets vilja. Här ska majoriteten bestämma. </a:t>
            </a:r>
          </a:p>
          <a:p>
            <a:r>
              <a:rPr lang="sv-SE" sz="1200" b="1" kern="1200" dirty="0" smtClean="0">
                <a:solidFill>
                  <a:schemeClr val="tx1"/>
                </a:solidFill>
                <a:effectLst/>
                <a:latin typeface="+mn-lt"/>
                <a:ea typeface="+mn-ea"/>
                <a:cs typeface="+mn-cs"/>
              </a:rPr>
              <a:t>Rättsstaten</a:t>
            </a:r>
            <a:r>
              <a:rPr lang="sv-SE" sz="1200" kern="1200" dirty="0" smtClean="0">
                <a:solidFill>
                  <a:schemeClr val="tx1"/>
                </a:solidFill>
                <a:effectLst/>
                <a:latin typeface="+mn-lt"/>
                <a:ea typeface="+mn-ea"/>
                <a:cs typeface="+mn-cs"/>
              </a:rPr>
              <a:t> handlar om att den offentliga makten ska vara reglerad och som det står i grundlagen utövas under lagarna. Alla människor ska vara garanterad vissa grundläggande fri- och rättigheter som en stat aldrig får kränka. </a:t>
            </a:r>
          </a:p>
          <a:p>
            <a:r>
              <a:rPr lang="sv-SE" sz="1200" kern="1200" dirty="0" smtClean="0">
                <a:solidFill>
                  <a:schemeClr val="tx1"/>
                </a:solidFill>
                <a:effectLst/>
                <a:latin typeface="+mn-lt"/>
                <a:ea typeface="+mn-ea"/>
                <a:cs typeface="+mn-cs"/>
              </a:rPr>
              <a:t>Värdet </a:t>
            </a:r>
            <a:r>
              <a:rPr lang="sv-SE" sz="1200" b="1" kern="1200" dirty="0" smtClean="0">
                <a:solidFill>
                  <a:schemeClr val="tx1"/>
                </a:solidFill>
                <a:effectLst/>
                <a:latin typeface="+mn-lt"/>
                <a:ea typeface="+mn-ea"/>
                <a:cs typeface="+mn-cs"/>
              </a:rPr>
              <a:t>handlingskraft</a:t>
            </a:r>
            <a:r>
              <a:rPr lang="sv-SE" sz="1200" kern="1200" dirty="0" smtClean="0">
                <a:solidFill>
                  <a:schemeClr val="tx1"/>
                </a:solidFill>
                <a:effectLst/>
                <a:latin typeface="+mn-lt"/>
                <a:ea typeface="+mn-ea"/>
                <a:cs typeface="+mn-cs"/>
              </a:rPr>
              <a:t> innebär att en stat måste kunna genomföra de beslut som politikerna fattar. Demokratin behöver en professionell statsförvaltning. </a:t>
            </a:r>
          </a:p>
          <a:p>
            <a:endParaRPr lang="sv-SE" sz="1200" kern="1200" dirty="0" smtClean="0">
              <a:solidFill>
                <a:schemeClr val="tx1"/>
              </a:solidFill>
              <a:effectLst/>
              <a:latin typeface="+mn-lt"/>
              <a:ea typeface="+mn-ea"/>
              <a:cs typeface="+mn-cs"/>
            </a:endParaRPr>
          </a:p>
          <a:p>
            <a:r>
              <a:rPr lang="sv-SE" sz="1200" kern="1200" dirty="0" smtClean="0">
                <a:solidFill>
                  <a:schemeClr val="tx1"/>
                </a:solidFill>
                <a:effectLst/>
                <a:latin typeface="+mn-lt"/>
                <a:ea typeface="+mn-ea"/>
                <a:cs typeface="+mn-cs"/>
              </a:rPr>
              <a:t>Men trots att alla tre värdena behövs i en demokrati kan de komma i konflikt med varandra. Statsvetarna Katarina </a:t>
            </a:r>
            <a:r>
              <a:rPr lang="sv-SE" sz="1200" kern="1200" dirty="0" err="1" smtClean="0">
                <a:solidFill>
                  <a:schemeClr val="tx1"/>
                </a:solidFill>
                <a:effectLst/>
                <a:latin typeface="+mn-lt"/>
                <a:ea typeface="+mn-ea"/>
                <a:cs typeface="+mn-cs"/>
              </a:rPr>
              <a:t>Barrling</a:t>
            </a:r>
            <a:r>
              <a:rPr lang="sv-SE" sz="1200" kern="1200" dirty="0" smtClean="0">
                <a:solidFill>
                  <a:schemeClr val="tx1"/>
                </a:solidFill>
                <a:effectLst/>
                <a:latin typeface="+mn-lt"/>
                <a:ea typeface="+mn-ea"/>
                <a:cs typeface="+mn-cs"/>
              </a:rPr>
              <a:t> och Sören Holmberg benämner konflikten som </a:t>
            </a:r>
            <a:r>
              <a:rPr lang="sv-SE" sz="1200" b="1" kern="1200" dirty="0" smtClean="0">
                <a:solidFill>
                  <a:schemeClr val="tx1"/>
                </a:solidFill>
                <a:effectLst/>
                <a:latin typeface="+mn-lt"/>
                <a:ea typeface="+mn-ea"/>
                <a:cs typeface="+mn-cs"/>
              </a:rPr>
              <a:t>demokratins triangeldrama</a:t>
            </a:r>
            <a:r>
              <a:rPr lang="sv-SE" sz="1200" kern="1200" dirty="0" smtClean="0">
                <a:solidFill>
                  <a:schemeClr val="tx1"/>
                </a:solidFill>
                <a:effectLst/>
                <a:latin typeface="+mn-lt"/>
                <a:ea typeface="+mn-ea"/>
                <a:cs typeface="+mn-cs"/>
              </a:rPr>
              <a:t>. I den nyutgivna antologin </a:t>
            </a:r>
            <a:r>
              <a:rPr lang="sv-SE" sz="1200" b="1" kern="1200" dirty="0" smtClean="0">
                <a:solidFill>
                  <a:schemeClr val="tx1"/>
                </a:solidFill>
                <a:effectLst/>
                <a:latin typeface="+mn-lt"/>
                <a:ea typeface="+mn-ea"/>
                <a:cs typeface="+mn-cs"/>
              </a:rPr>
              <a:t>Demokratins framtid</a:t>
            </a:r>
            <a:r>
              <a:rPr lang="sv-SE" sz="1200" kern="1200" dirty="0" smtClean="0">
                <a:solidFill>
                  <a:schemeClr val="tx1"/>
                </a:solidFill>
                <a:effectLst/>
                <a:latin typeface="+mn-lt"/>
                <a:ea typeface="+mn-ea"/>
                <a:cs typeface="+mn-cs"/>
              </a:rPr>
              <a:t> skriver statsvetarna: </a:t>
            </a:r>
          </a:p>
          <a:p>
            <a:r>
              <a:rPr lang="sv-SE" sz="1200" kern="1200" dirty="0" smtClean="0">
                <a:solidFill>
                  <a:schemeClr val="tx1"/>
                </a:solidFill>
                <a:effectLst/>
                <a:latin typeface="+mn-lt"/>
                <a:ea typeface="+mn-ea"/>
                <a:cs typeface="+mn-cs"/>
              </a:rPr>
              <a:t>”Rättsstaten med dess inneboende tröghet kan innebära hinder för såväl folkviljan som handlingskraften. Och väljarnas vilja överensstämmer inte alltid med det som gagnar handlingskraften.”</a:t>
            </a:r>
          </a:p>
          <a:p>
            <a:endParaRPr lang="sv-SE" dirty="0"/>
          </a:p>
        </p:txBody>
      </p:sp>
      <p:sp>
        <p:nvSpPr>
          <p:cNvPr id="4" name="Platshållare för bildnummer 3"/>
          <p:cNvSpPr>
            <a:spLocks noGrp="1"/>
          </p:cNvSpPr>
          <p:nvPr>
            <p:ph type="sldNum" sz="quarter" idx="10"/>
          </p:nvPr>
        </p:nvSpPr>
        <p:spPr/>
        <p:txBody>
          <a:bodyPr/>
          <a:lstStyle/>
          <a:p>
            <a:fld id="{2C60C95A-3171-41B5-ACC1-3DA6C39A40BC}" type="slidenum">
              <a:rPr lang="sv-SE" smtClean="0"/>
              <a:t>5</a:t>
            </a:fld>
            <a:endParaRPr lang="sv-SE"/>
          </a:p>
        </p:txBody>
      </p:sp>
    </p:spTree>
    <p:extLst>
      <p:ext uri="{BB962C8B-B14F-4D97-AF65-F5344CB8AC3E}">
        <p14:creationId xmlns:p14="http://schemas.microsoft.com/office/powerpoint/2010/main" val="11865556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0" kern="1200" dirty="0" smtClean="0">
                <a:solidFill>
                  <a:schemeClr val="tx1"/>
                </a:solidFill>
                <a:effectLst/>
                <a:latin typeface="+mn-lt"/>
                <a:ea typeface="+mn-ea"/>
                <a:cs typeface="+mn-cs"/>
              </a:rPr>
              <a:t>Hämtar</a:t>
            </a:r>
            <a:r>
              <a:rPr lang="sv-SE" sz="1200" b="0" kern="1200" baseline="0" dirty="0" smtClean="0">
                <a:solidFill>
                  <a:schemeClr val="tx1"/>
                </a:solidFill>
                <a:effectLst/>
                <a:latin typeface="+mn-lt"/>
                <a:ea typeface="+mn-ea"/>
                <a:cs typeface="+mn-cs"/>
              </a:rPr>
              <a:t> från: http://firademokratin.riksdagen.se/fordjupning/demokratins-varderingar/grundlagar-och-varderingar/</a:t>
            </a:r>
          </a:p>
          <a:p>
            <a:endParaRPr lang="sv-SE" sz="1200" b="0" kern="1200" dirty="0" smtClean="0">
              <a:solidFill>
                <a:schemeClr val="tx1"/>
              </a:solidFill>
              <a:effectLst/>
              <a:latin typeface="+mn-lt"/>
              <a:ea typeface="+mn-ea"/>
              <a:cs typeface="+mn-cs"/>
            </a:endParaRPr>
          </a:p>
          <a:p>
            <a:r>
              <a:rPr lang="sv-SE" sz="1200" b="1" kern="1200" dirty="0" smtClean="0">
                <a:solidFill>
                  <a:schemeClr val="tx1"/>
                </a:solidFill>
                <a:effectLst/>
                <a:latin typeface="+mn-lt"/>
                <a:ea typeface="+mn-ea"/>
                <a:cs typeface="+mn-cs"/>
              </a:rPr>
              <a:t>Grundlagar </a:t>
            </a:r>
            <a:endParaRPr lang="sv-SE" sz="1200" kern="1200" dirty="0" smtClean="0">
              <a:solidFill>
                <a:schemeClr val="tx1"/>
              </a:solidFill>
              <a:effectLst/>
              <a:latin typeface="+mn-lt"/>
              <a:ea typeface="+mn-ea"/>
              <a:cs typeface="+mn-cs"/>
            </a:endParaRPr>
          </a:p>
          <a:p>
            <a:r>
              <a:rPr lang="sv-SE" sz="1200" kern="1200" dirty="0" smtClean="0">
                <a:solidFill>
                  <a:schemeClr val="tx1"/>
                </a:solidFill>
                <a:effectLst/>
                <a:latin typeface="+mn-lt"/>
                <a:ea typeface="+mn-ea"/>
                <a:cs typeface="+mn-cs"/>
              </a:rPr>
              <a:t>Det är grundlagarna som skyddar våra fri- och rättigheter i det demokratiska samhället. De fyra grundlagarna är regeringsformen, tryckfrihetsförordningen, yttrandefrihetsgrundlagen och successionsordningen och de påverkar vår vardag på olika sätt.</a:t>
            </a:r>
          </a:p>
          <a:p>
            <a:endParaRPr lang="sv-SE" sz="1200" kern="1200" dirty="0" smtClean="0">
              <a:solidFill>
                <a:schemeClr val="tx1"/>
              </a:solidFill>
              <a:effectLst/>
              <a:latin typeface="+mn-lt"/>
              <a:ea typeface="+mn-ea"/>
              <a:cs typeface="+mn-cs"/>
            </a:endParaRPr>
          </a:p>
          <a:p>
            <a:r>
              <a:rPr lang="sv-SE" sz="1200" b="1" kern="1200" dirty="0" smtClean="0">
                <a:solidFill>
                  <a:schemeClr val="tx1"/>
                </a:solidFill>
                <a:effectLst/>
                <a:latin typeface="+mn-lt"/>
                <a:ea typeface="+mn-ea"/>
                <a:cs typeface="+mn-cs"/>
              </a:rPr>
              <a:t>Regeringsformen</a:t>
            </a:r>
            <a:r>
              <a:rPr lang="sv-SE" sz="1200" kern="1200" dirty="0" smtClean="0">
                <a:solidFill>
                  <a:schemeClr val="tx1"/>
                </a:solidFill>
                <a:effectLst/>
                <a:latin typeface="+mn-lt"/>
                <a:ea typeface="+mn-ea"/>
                <a:cs typeface="+mn-cs"/>
              </a:rPr>
              <a:t> är den mest omfattande av våra fyra grundlagar. Regeringsformen beskriver hur landet ska styras och skyddet för alla medborgares fri- och rättigheter.</a:t>
            </a:r>
            <a:br>
              <a:rPr lang="sv-SE" sz="1200" kern="1200" dirty="0" smtClean="0">
                <a:solidFill>
                  <a:schemeClr val="tx1"/>
                </a:solidFill>
                <a:effectLst/>
                <a:latin typeface="+mn-lt"/>
                <a:ea typeface="+mn-ea"/>
                <a:cs typeface="+mn-cs"/>
              </a:rPr>
            </a:br>
            <a:r>
              <a:rPr lang="sv-SE" sz="1200" kern="1200" dirty="0" smtClean="0">
                <a:solidFill>
                  <a:schemeClr val="tx1"/>
                </a:solidFill>
                <a:effectLst/>
                <a:latin typeface="+mn-lt"/>
                <a:ea typeface="+mn-ea"/>
                <a:cs typeface="+mn-cs"/>
              </a:rPr>
              <a:t/>
            </a:r>
            <a:br>
              <a:rPr lang="sv-SE" sz="1200" kern="1200" dirty="0" smtClean="0">
                <a:solidFill>
                  <a:schemeClr val="tx1"/>
                </a:solidFill>
                <a:effectLst/>
                <a:latin typeface="+mn-lt"/>
                <a:ea typeface="+mn-ea"/>
                <a:cs typeface="+mn-cs"/>
              </a:rPr>
            </a:br>
            <a:r>
              <a:rPr lang="sv-SE" sz="1200" b="1" kern="1200" dirty="0" smtClean="0">
                <a:solidFill>
                  <a:schemeClr val="tx1"/>
                </a:solidFill>
                <a:effectLst/>
                <a:latin typeface="+mn-lt"/>
                <a:ea typeface="+mn-ea"/>
                <a:cs typeface="+mn-cs"/>
              </a:rPr>
              <a:t>Tryckfrihetsförordningen</a:t>
            </a:r>
            <a:r>
              <a:rPr lang="sv-SE" sz="1200" kern="1200" dirty="0" smtClean="0">
                <a:solidFill>
                  <a:schemeClr val="tx1"/>
                </a:solidFill>
                <a:effectLst/>
                <a:latin typeface="+mn-lt"/>
                <a:ea typeface="+mn-ea"/>
                <a:cs typeface="+mn-cs"/>
              </a:rPr>
              <a:t> säger att vi fritt och ocensurerat får ge ut böcker, tidningar och andra tryckta skrifter. Tryckfrihetsförordningen ger också alla medborgare rätt att ta del av dokument hos myndigheter och domstolar.</a:t>
            </a:r>
            <a:br>
              <a:rPr lang="sv-SE" sz="1200" kern="1200" dirty="0" smtClean="0">
                <a:solidFill>
                  <a:schemeClr val="tx1"/>
                </a:solidFill>
                <a:effectLst/>
                <a:latin typeface="+mn-lt"/>
                <a:ea typeface="+mn-ea"/>
                <a:cs typeface="+mn-cs"/>
              </a:rPr>
            </a:br>
            <a:r>
              <a:rPr lang="sv-SE" sz="1200" b="1" kern="1200" dirty="0" smtClean="0">
                <a:solidFill>
                  <a:schemeClr val="tx1"/>
                </a:solidFill>
                <a:effectLst/>
                <a:latin typeface="+mn-lt"/>
                <a:ea typeface="+mn-ea"/>
                <a:cs typeface="+mn-cs"/>
              </a:rPr>
              <a:t/>
            </a:r>
            <a:br>
              <a:rPr lang="sv-SE" sz="1200" b="1" kern="1200" dirty="0" smtClean="0">
                <a:solidFill>
                  <a:schemeClr val="tx1"/>
                </a:solidFill>
                <a:effectLst/>
                <a:latin typeface="+mn-lt"/>
                <a:ea typeface="+mn-ea"/>
                <a:cs typeface="+mn-cs"/>
              </a:rPr>
            </a:br>
            <a:r>
              <a:rPr lang="sv-SE" sz="1200" b="1" kern="1200" dirty="0" smtClean="0">
                <a:solidFill>
                  <a:schemeClr val="tx1"/>
                </a:solidFill>
                <a:effectLst/>
                <a:latin typeface="+mn-lt"/>
                <a:ea typeface="+mn-ea"/>
                <a:cs typeface="+mn-cs"/>
              </a:rPr>
              <a:t>Yttrandefrihetsgrundlagen</a:t>
            </a:r>
            <a:r>
              <a:rPr lang="sv-SE" sz="1200" kern="1200" dirty="0" smtClean="0">
                <a:solidFill>
                  <a:schemeClr val="tx1"/>
                </a:solidFill>
                <a:effectLst/>
                <a:latin typeface="+mn-lt"/>
                <a:ea typeface="+mn-ea"/>
                <a:cs typeface="+mn-cs"/>
              </a:rPr>
              <a:t> skyddar rätten att sända radio och tv och att publicera texter, bilder och filmer på internet. Tillsammans med tryckfrihetsförordningen skyddar alltså  yttrandefrihetsgrundlagen folkets yttrande- och åsiktsfriheter.</a:t>
            </a:r>
          </a:p>
          <a:p>
            <a:endParaRPr lang="sv-SE" sz="1200" kern="1200" dirty="0" smtClean="0">
              <a:solidFill>
                <a:schemeClr val="tx1"/>
              </a:solidFill>
              <a:effectLst/>
              <a:latin typeface="+mn-lt"/>
              <a:ea typeface="+mn-ea"/>
              <a:cs typeface="+mn-cs"/>
            </a:endParaRPr>
          </a:p>
          <a:p>
            <a:r>
              <a:rPr lang="sv-SE" sz="1200" b="1" kern="1200" dirty="0" smtClean="0">
                <a:solidFill>
                  <a:schemeClr val="tx1"/>
                </a:solidFill>
                <a:effectLst/>
                <a:latin typeface="+mn-lt"/>
                <a:ea typeface="+mn-ea"/>
                <a:cs typeface="+mn-cs"/>
              </a:rPr>
              <a:t>Successionsordningen</a:t>
            </a:r>
            <a:r>
              <a:rPr lang="sv-SE" sz="1200" kern="1200" dirty="0" smtClean="0">
                <a:solidFill>
                  <a:schemeClr val="tx1"/>
                </a:solidFill>
                <a:effectLst/>
                <a:latin typeface="+mn-lt"/>
                <a:ea typeface="+mn-ea"/>
                <a:cs typeface="+mn-cs"/>
              </a:rPr>
              <a:t> anger regler för vem som kan bli kung eller drottning i Sverige. Kungen är Sveriges statschef men har endast representativa uppgifter och saknar politisk makt.</a:t>
            </a:r>
          </a:p>
          <a:p>
            <a:r>
              <a:rPr lang="sv-SE" sz="1200" kern="1200" dirty="0" smtClean="0">
                <a:solidFill>
                  <a:schemeClr val="tx1"/>
                </a:solidFill>
                <a:effectLst/>
                <a:latin typeface="+mn-lt"/>
                <a:ea typeface="+mn-ea"/>
                <a:cs typeface="+mn-cs"/>
              </a:rPr>
              <a:t>Grundlagarna är svårare att ändra än andra lagar. Det ska finnas tid för eftertanke och konsekvenserna av en grundlagsändring måste vara extra genomtänkta. Tanken är att skydda demokratin.</a:t>
            </a:r>
          </a:p>
          <a:p>
            <a:endParaRPr lang="sv-SE" dirty="0"/>
          </a:p>
        </p:txBody>
      </p:sp>
      <p:sp>
        <p:nvSpPr>
          <p:cNvPr id="4" name="Platshållare för bildnummer 3"/>
          <p:cNvSpPr>
            <a:spLocks noGrp="1"/>
          </p:cNvSpPr>
          <p:nvPr>
            <p:ph type="sldNum" sz="quarter" idx="10"/>
          </p:nvPr>
        </p:nvSpPr>
        <p:spPr/>
        <p:txBody>
          <a:bodyPr/>
          <a:lstStyle/>
          <a:p>
            <a:fld id="{2C60C95A-3171-41B5-ACC1-3DA6C39A40BC}" type="slidenum">
              <a:rPr lang="sv-SE" smtClean="0"/>
              <a:t>8</a:t>
            </a:fld>
            <a:endParaRPr lang="sv-SE"/>
          </a:p>
        </p:txBody>
      </p:sp>
    </p:spTree>
    <p:extLst>
      <p:ext uri="{BB962C8B-B14F-4D97-AF65-F5344CB8AC3E}">
        <p14:creationId xmlns:p14="http://schemas.microsoft.com/office/powerpoint/2010/main" val="25530111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Info från: http://firademokratin.riksdagen.se/fordjupning/demokratins-varderingar/grundlagar-och-varderingar/#Grundlagar </a:t>
            </a:r>
          </a:p>
          <a:p>
            <a:endParaRPr lang="sv-SE" dirty="0" smtClean="0"/>
          </a:p>
          <a:p>
            <a:r>
              <a:rPr lang="sv-SE" sz="1200" b="1" kern="1200" dirty="0" smtClean="0">
                <a:solidFill>
                  <a:schemeClr val="tx1"/>
                </a:solidFill>
                <a:effectLst/>
                <a:latin typeface="+mn-lt"/>
                <a:ea typeface="+mn-ea"/>
                <a:cs typeface="+mn-cs"/>
              </a:rPr>
              <a:t>Fri- och rättigheter </a:t>
            </a:r>
            <a:endParaRPr lang="sv-SE" sz="1200" kern="1200" dirty="0" smtClean="0">
              <a:solidFill>
                <a:schemeClr val="tx1"/>
              </a:solidFill>
              <a:effectLst/>
              <a:latin typeface="+mn-lt"/>
              <a:ea typeface="+mn-ea"/>
              <a:cs typeface="+mn-cs"/>
            </a:endParaRPr>
          </a:p>
          <a:p>
            <a:r>
              <a:rPr lang="sv-SE" sz="1200" kern="1200" dirty="0" smtClean="0">
                <a:solidFill>
                  <a:schemeClr val="tx1"/>
                </a:solidFill>
                <a:effectLst/>
                <a:latin typeface="+mn-lt"/>
                <a:ea typeface="+mn-ea"/>
                <a:cs typeface="+mn-cs"/>
              </a:rPr>
              <a:t>Det är grundlagarna som skyddar våra fri- och rättigheter i det demokratiska samhället. </a:t>
            </a:r>
          </a:p>
          <a:p>
            <a:r>
              <a:rPr lang="sv-SE" sz="1200" b="1" kern="1200" dirty="0" smtClean="0">
                <a:solidFill>
                  <a:schemeClr val="tx1"/>
                </a:solidFill>
                <a:effectLst/>
                <a:latin typeface="+mn-lt"/>
                <a:ea typeface="+mn-ea"/>
                <a:cs typeface="+mn-cs"/>
              </a:rPr>
              <a:t>Informationsfrihet</a:t>
            </a:r>
            <a:r>
              <a:rPr lang="sv-SE" sz="1200" kern="1200" dirty="0" smtClean="0">
                <a:solidFill>
                  <a:schemeClr val="tx1"/>
                </a:solidFill>
                <a:effectLst/>
                <a:latin typeface="+mn-lt"/>
                <a:ea typeface="+mn-ea"/>
                <a:cs typeface="+mn-cs"/>
              </a:rPr>
              <a:t>: Det finns ingen censur i Sverige som hindrar oss från att läsa de böcker vi vill, se på filmer eller googla fritt på nätet. </a:t>
            </a:r>
            <a:br>
              <a:rPr lang="sv-SE" sz="1200" kern="1200" dirty="0" smtClean="0">
                <a:solidFill>
                  <a:schemeClr val="tx1"/>
                </a:solidFill>
                <a:effectLst/>
                <a:latin typeface="+mn-lt"/>
                <a:ea typeface="+mn-ea"/>
                <a:cs typeface="+mn-cs"/>
              </a:rPr>
            </a:br>
            <a:r>
              <a:rPr lang="sv-SE" sz="1200" kern="1200" dirty="0" smtClean="0">
                <a:solidFill>
                  <a:schemeClr val="tx1"/>
                </a:solidFill>
                <a:effectLst/>
                <a:latin typeface="+mn-lt"/>
                <a:ea typeface="+mn-ea"/>
                <a:cs typeface="+mn-cs"/>
              </a:rPr>
              <a:t/>
            </a:r>
            <a:br>
              <a:rPr lang="sv-SE" sz="1200" kern="1200" dirty="0" smtClean="0">
                <a:solidFill>
                  <a:schemeClr val="tx1"/>
                </a:solidFill>
                <a:effectLst/>
                <a:latin typeface="+mn-lt"/>
                <a:ea typeface="+mn-ea"/>
                <a:cs typeface="+mn-cs"/>
              </a:rPr>
            </a:br>
            <a:r>
              <a:rPr lang="sv-SE" sz="1200" b="1" kern="1200" dirty="0" smtClean="0">
                <a:solidFill>
                  <a:schemeClr val="tx1"/>
                </a:solidFill>
                <a:effectLst/>
                <a:latin typeface="+mn-lt"/>
                <a:ea typeface="+mn-ea"/>
                <a:cs typeface="+mn-cs"/>
              </a:rPr>
              <a:t>Åsiktsfrihet</a:t>
            </a:r>
            <a:r>
              <a:rPr lang="sv-SE" sz="1200" kern="1200" dirty="0" smtClean="0">
                <a:solidFill>
                  <a:schemeClr val="tx1"/>
                </a:solidFill>
                <a:effectLst/>
                <a:latin typeface="+mn-lt"/>
                <a:ea typeface="+mn-ea"/>
                <a:cs typeface="+mn-cs"/>
              </a:rPr>
              <a:t>: Ingen kan tvinga oss att tycka eller tänka på ett visst sätt. Vi behöver inte avslöja våra åsikter för någon annan om vi inte själva vill. </a:t>
            </a:r>
            <a:br>
              <a:rPr lang="sv-SE" sz="1200" kern="1200" dirty="0" smtClean="0">
                <a:solidFill>
                  <a:schemeClr val="tx1"/>
                </a:solidFill>
                <a:effectLst/>
                <a:latin typeface="+mn-lt"/>
                <a:ea typeface="+mn-ea"/>
                <a:cs typeface="+mn-cs"/>
              </a:rPr>
            </a:br>
            <a:r>
              <a:rPr lang="sv-SE" sz="1200" kern="1200" dirty="0" smtClean="0">
                <a:solidFill>
                  <a:schemeClr val="tx1"/>
                </a:solidFill>
                <a:effectLst/>
                <a:latin typeface="+mn-lt"/>
                <a:ea typeface="+mn-ea"/>
                <a:cs typeface="+mn-cs"/>
              </a:rPr>
              <a:t/>
            </a:r>
            <a:br>
              <a:rPr lang="sv-SE" sz="1200" kern="1200" dirty="0" smtClean="0">
                <a:solidFill>
                  <a:schemeClr val="tx1"/>
                </a:solidFill>
                <a:effectLst/>
                <a:latin typeface="+mn-lt"/>
                <a:ea typeface="+mn-ea"/>
                <a:cs typeface="+mn-cs"/>
              </a:rPr>
            </a:br>
            <a:r>
              <a:rPr lang="sv-SE" sz="1200" b="1" kern="1200" dirty="0" smtClean="0">
                <a:solidFill>
                  <a:schemeClr val="tx1"/>
                </a:solidFill>
                <a:effectLst/>
                <a:latin typeface="+mn-lt"/>
                <a:ea typeface="+mn-ea"/>
                <a:cs typeface="+mn-cs"/>
              </a:rPr>
              <a:t>Tryck- och yttrandefrihet</a:t>
            </a:r>
            <a:r>
              <a:rPr lang="sv-SE" sz="1200" kern="1200" dirty="0" smtClean="0">
                <a:solidFill>
                  <a:schemeClr val="tx1"/>
                </a:solidFill>
                <a:effectLst/>
                <a:latin typeface="+mn-lt"/>
                <a:ea typeface="+mn-ea"/>
                <a:cs typeface="+mn-cs"/>
              </a:rPr>
              <a:t>: Vi har rätt att tycka och tänka fritt och att sprida våra åsikter till andra människor. </a:t>
            </a:r>
            <a:br>
              <a:rPr lang="sv-SE" sz="1200" kern="1200" dirty="0" smtClean="0">
                <a:solidFill>
                  <a:schemeClr val="tx1"/>
                </a:solidFill>
                <a:effectLst/>
                <a:latin typeface="+mn-lt"/>
                <a:ea typeface="+mn-ea"/>
                <a:cs typeface="+mn-cs"/>
              </a:rPr>
            </a:br>
            <a:r>
              <a:rPr lang="sv-SE" sz="1200" kern="1200" dirty="0" smtClean="0">
                <a:solidFill>
                  <a:schemeClr val="tx1"/>
                </a:solidFill>
                <a:effectLst/>
                <a:latin typeface="+mn-lt"/>
                <a:ea typeface="+mn-ea"/>
                <a:cs typeface="+mn-cs"/>
              </a:rPr>
              <a:t/>
            </a:r>
            <a:br>
              <a:rPr lang="sv-SE" sz="1200" kern="1200" dirty="0" smtClean="0">
                <a:solidFill>
                  <a:schemeClr val="tx1"/>
                </a:solidFill>
                <a:effectLst/>
                <a:latin typeface="+mn-lt"/>
                <a:ea typeface="+mn-ea"/>
                <a:cs typeface="+mn-cs"/>
              </a:rPr>
            </a:br>
            <a:r>
              <a:rPr lang="sv-SE" sz="1200" b="1" kern="1200" dirty="0" smtClean="0">
                <a:solidFill>
                  <a:schemeClr val="tx1"/>
                </a:solidFill>
                <a:effectLst/>
                <a:latin typeface="+mn-lt"/>
                <a:ea typeface="+mn-ea"/>
                <a:cs typeface="+mn-cs"/>
              </a:rPr>
              <a:t>Rätt till insyn</a:t>
            </a:r>
            <a:r>
              <a:rPr lang="sv-SE" sz="1200" kern="1200" dirty="0" smtClean="0">
                <a:solidFill>
                  <a:schemeClr val="tx1"/>
                </a:solidFill>
                <a:effectLst/>
                <a:latin typeface="+mn-lt"/>
                <a:ea typeface="+mn-ea"/>
                <a:cs typeface="+mn-cs"/>
              </a:rPr>
              <a:t>: Vi kan ta del av protokoll, beslut och andra allmänna handlingar hos myndigheter och besöka politiska sammanträden och förhandlingar i våra domstolar. </a:t>
            </a:r>
            <a:br>
              <a:rPr lang="sv-SE" sz="1200" kern="1200" dirty="0" smtClean="0">
                <a:solidFill>
                  <a:schemeClr val="tx1"/>
                </a:solidFill>
                <a:effectLst/>
                <a:latin typeface="+mn-lt"/>
                <a:ea typeface="+mn-ea"/>
                <a:cs typeface="+mn-cs"/>
              </a:rPr>
            </a:br>
            <a:r>
              <a:rPr lang="sv-SE" sz="1200" kern="1200" dirty="0" smtClean="0">
                <a:solidFill>
                  <a:schemeClr val="tx1"/>
                </a:solidFill>
                <a:effectLst/>
                <a:latin typeface="+mn-lt"/>
                <a:ea typeface="+mn-ea"/>
                <a:cs typeface="+mn-cs"/>
              </a:rPr>
              <a:t/>
            </a:r>
            <a:br>
              <a:rPr lang="sv-SE" sz="1200" kern="1200" dirty="0" smtClean="0">
                <a:solidFill>
                  <a:schemeClr val="tx1"/>
                </a:solidFill>
                <a:effectLst/>
                <a:latin typeface="+mn-lt"/>
                <a:ea typeface="+mn-ea"/>
                <a:cs typeface="+mn-cs"/>
              </a:rPr>
            </a:br>
            <a:r>
              <a:rPr lang="sv-SE" sz="1200" b="1" kern="1200" dirty="0" smtClean="0">
                <a:solidFill>
                  <a:schemeClr val="tx1"/>
                </a:solidFill>
                <a:effectLst/>
                <a:latin typeface="+mn-lt"/>
                <a:ea typeface="+mn-ea"/>
                <a:cs typeface="+mn-cs"/>
              </a:rPr>
              <a:t>Rättssäkerhet</a:t>
            </a:r>
            <a:r>
              <a:rPr lang="sv-SE" sz="1200" kern="1200" dirty="0" smtClean="0">
                <a:solidFill>
                  <a:schemeClr val="tx1"/>
                </a:solidFill>
                <a:effectLst/>
                <a:latin typeface="+mn-lt"/>
                <a:ea typeface="+mn-ea"/>
                <a:cs typeface="+mn-cs"/>
              </a:rPr>
              <a:t>: Domstolar och myndigheter ska utöva sin makt enligt de regler som våra folkvalda politiker har bestämt. Alla som misstänks för brott har rätt till en rättvis prövning.  </a:t>
            </a:r>
            <a:br>
              <a:rPr lang="sv-SE" sz="1200" kern="1200" dirty="0" smtClean="0">
                <a:solidFill>
                  <a:schemeClr val="tx1"/>
                </a:solidFill>
                <a:effectLst/>
                <a:latin typeface="+mn-lt"/>
                <a:ea typeface="+mn-ea"/>
                <a:cs typeface="+mn-cs"/>
              </a:rPr>
            </a:br>
            <a:r>
              <a:rPr lang="sv-SE" sz="1200" kern="1200" dirty="0" smtClean="0">
                <a:solidFill>
                  <a:schemeClr val="tx1"/>
                </a:solidFill>
                <a:effectLst/>
                <a:latin typeface="+mn-lt"/>
                <a:ea typeface="+mn-ea"/>
                <a:cs typeface="+mn-cs"/>
              </a:rPr>
              <a:t/>
            </a:r>
            <a:br>
              <a:rPr lang="sv-SE" sz="1200" kern="1200" dirty="0" smtClean="0">
                <a:solidFill>
                  <a:schemeClr val="tx1"/>
                </a:solidFill>
                <a:effectLst/>
                <a:latin typeface="+mn-lt"/>
                <a:ea typeface="+mn-ea"/>
                <a:cs typeface="+mn-cs"/>
              </a:rPr>
            </a:br>
            <a:r>
              <a:rPr lang="sv-SE" sz="1200" b="1" kern="1200" dirty="0" smtClean="0">
                <a:solidFill>
                  <a:schemeClr val="tx1"/>
                </a:solidFill>
                <a:effectLst/>
                <a:latin typeface="+mn-lt"/>
                <a:ea typeface="+mn-ea"/>
                <a:cs typeface="+mn-cs"/>
              </a:rPr>
              <a:t>Skydd mot diskriminering</a:t>
            </a:r>
            <a:r>
              <a:rPr lang="sv-SE" sz="1200" kern="1200" dirty="0" smtClean="0">
                <a:solidFill>
                  <a:schemeClr val="tx1"/>
                </a:solidFill>
                <a:effectLst/>
                <a:latin typeface="+mn-lt"/>
                <a:ea typeface="+mn-ea"/>
                <a:cs typeface="+mn-cs"/>
              </a:rPr>
              <a:t>: Ingen ska särbehandlas negativt på grund av personliga egenskaper som kön, könsidentitet eller könsuttryck, etnisk tillhörighet, religion eller annan trosuppfattning, funktionsnedsättning, sexuell läggning eller ålder. </a:t>
            </a:r>
            <a:br>
              <a:rPr lang="sv-SE" sz="1200" kern="1200" dirty="0" smtClean="0">
                <a:solidFill>
                  <a:schemeClr val="tx1"/>
                </a:solidFill>
                <a:effectLst/>
                <a:latin typeface="+mn-lt"/>
                <a:ea typeface="+mn-ea"/>
                <a:cs typeface="+mn-cs"/>
              </a:rPr>
            </a:br>
            <a:r>
              <a:rPr lang="sv-SE" sz="1200" kern="1200" dirty="0" smtClean="0">
                <a:solidFill>
                  <a:schemeClr val="tx1"/>
                </a:solidFill>
                <a:effectLst/>
                <a:latin typeface="+mn-lt"/>
                <a:ea typeface="+mn-ea"/>
                <a:cs typeface="+mn-cs"/>
              </a:rPr>
              <a:t/>
            </a:r>
            <a:br>
              <a:rPr lang="sv-SE" sz="1200" kern="1200" dirty="0" smtClean="0">
                <a:solidFill>
                  <a:schemeClr val="tx1"/>
                </a:solidFill>
                <a:effectLst/>
                <a:latin typeface="+mn-lt"/>
                <a:ea typeface="+mn-ea"/>
                <a:cs typeface="+mn-cs"/>
              </a:rPr>
            </a:br>
            <a:r>
              <a:rPr lang="sv-SE" sz="1200" b="1" kern="1200" dirty="0" smtClean="0">
                <a:solidFill>
                  <a:schemeClr val="tx1"/>
                </a:solidFill>
                <a:effectLst/>
                <a:latin typeface="+mn-lt"/>
                <a:ea typeface="+mn-ea"/>
                <a:cs typeface="+mn-cs"/>
              </a:rPr>
              <a:t>Mötes-, förenings- och demonstrationsfrihet</a:t>
            </a:r>
            <a:r>
              <a:rPr lang="sv-SE" sz="1200" kern="1200" dirty="0" smtClean="0">
                <a:solidFill>
                  <a:schemeClr val="tx1"/>
                </a:solidFill>
                <a:effectLst/>
                <a:latin typeface="+mn-lt"/>
                <a:ea typeface="+mn-ea"/>
                <a:cs typeface="+mn-cs"/>
              </a:rPr>
              <a:t>: Vi har rätt att ordna och delta i möten och demonstrationer. Vi kan gå med i partier, fackföreningar och andra föreningar – eller bilda en helt ny förening om det behövs.</a:t>
            </a:r>
          </a:p>
          <a:p>
            <a:endParaRPr lang="sv-SE" dirty="0" smtClean="0"/>
          </a:p>
        </p:txBody>
      </p:sp>
      <p:sp>
        <p:nvSpPr>
          <p:cNvPr id="4" name="Platshållare för bildnummer 3"/>
          <p:cNvSpPr>
            <a:spLocks noGrp="1"/>
          </p:cNvSpPr>
          <p:nvPr>
            <p:ph type="sldNum" sz="quarter" idx="10"/>
          </p:nvPr>
        </p:nvSpPr>
        <p:spPr/>
        <p:txBody>
          <a:bodyPr/>
          <a:lstStyle/>
          <a:p>
            <a:fld id="{2C60C95A-3171-41B5-ACC1-3DA6C39A40BC}" type="slidenum">
              <a:rPr lang="sv-SE" smtClean="0"/>
              <a:t>9</a:t>
            </a:fld>
            <a:endParaRPr lang="sv-SE"/>
          </a:p>
        </p:txBody>
      </p:sp>
    </p:spTree>
    <p:extLst>
      <p:ext uri="{BB962C8B-B14F-4D97-AF65-F5344CB8AC3E}">
        <p14:creationId xmlns:p14="http://schemas.microsoft.com/office/powerpoint/2010/main" val="21028745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Info från: http://firademokratin.riksdagen.se/</a:t>
            </a:r>
            <a:r>
              <a:rPr lang="sv-SE" dirty="0" err="1" smtClean="0"/>
              <a:t>fordjupning</a:t>
            </a:r>
            <a:r>
              <a:rPr lang="sv-SE" dirty="0" smtClean="0"/>
              <a:t>/demokratins-</a:t>
            </a:r>
            <a:r>
              <a:rPr lang="sv-SE" dirty="0" err="1" smtClean="0"/>
              <a:t>varderingar</a:t>
            </a:r>
            <a:r>
              <a:rPr lang="sv-SE" dirty="0" smtClean="0"/>
              <a:t>/grundlagar-och-</a:t>
            </a:r>
            <a:r>
              <a:rPr lang="sv-SE" dirty="0" err="1" smtClean="0"/>
              <a:t>varderingar</a:t>
            </a:r>
            <a:r>
              <a:rPr lang="sv-SE" dirty="0" smtClean="0"/>
              <a:t>/#Fri--och-rättigheter</a:t>
            </a:r>
          </a:p>
          <a:p>
            <a:endParaRPr lang="sv-SE" dirty="0" smtClean="0"/>
          </a:p>
          <a:p>
            <a:r>
              <a:rPr lang="sv-SE" sz="1200" b="1" kern="1200" dirty="0" smtClean="0">
                <a:solidFill>
                  <a:schemeClr val="tx1"/>
                </a:solidFill>
                <a:effectLst/>
                <a:latin typeface="+mn-lt"/>
                <a:ea typeface="+mn-ea"/>
                <a:cs typeface="+mn-cs"/>
              </a:rPr>
              <a:t>Värderingar </a:t>
            </a:r>
            <a:endParaRPr lang="sv-SE" sz="1200" kern="1200" dirty="0" smtClean="0">
              <a:solidFill>
                <a:schemeClr val="tx1"/>
              </a:solidFill>
              <a:effectLst/>
              <a:latin typeface="+mn-lt"/>
              <a:ea typeface="+mn-ea"/>
              <a:cs typeface="+mn-cs"/>
            </a:endParaRPr>
          </a:p>
          <a:p>
            <a:r>
              <a:rPr lang="sv-SE" sz="1200" kern="1200" dirty="0" smtClean="0">
                <a:solidFill>
                  <a:schemeClr val="tx1"/>
                </a:solidFill>
                <a:effectLst/>
                <a:latin typeface="+mn-lt"/>
                <a:ea typeface="+mn-ea"/>
                <a:cs typeface="+mn-cs"/>
              </a:rPr>
              <a:t>Vi bor i en demokrati. Det påverkar vårt liv. Många av de vardagliga saker som du gör kan du göra just för att Sverige är en demokrati. I en diktatur skulle de vara olagliga. Demokratin påverkar våra liv, varje dag, året runt. I många andra länder ser vardagen helt annorlunda ut. Har du tänkt på hur ditt liv skulle se ut om du inte levde i en demokrati? </a:t>
            </a:r>
          </a:p>
          <a:p>
            <a:endParaRPr lang="sv-SE" sz="1200" kern="1200" dirty="0" smtClean="0">
              <a:solidFill>
                <a:schemeClr val="tx1"/>
              </a:solidFill>
              <a:effectLst/>
              <a:latin typeface="+mn-lt"/>
              <a:ea typeface="+mn-ea"/>
              <a:cs typeface="+mn-cs"/>
            </a:endParaRPr>
          </a:p>
          <a:p>
            <a:r>
              <a:rPr lang="sv-SE" sz="1200" b="1" kern="1200" dirty="0" smtClean="0">
                <a:solidFill>
                  <a:schemeClr val="tx1"/>
                </a:solidFill>
                <a:effectLst/>
                <a:latin typeface="+mn-lt"/>
                <a:ea typeface="+mn-ea"/>
                <a:cs typeface="+mn-cs"/>
              </a:rPr>
              <a:t>Älska den du vill</a:t>
            </a:r>
            <a:r>
              <a:rPr lang="sv-SE" sz="1200" kern="1200" dirty="0" smtClean="0">
                <a:solidFill>
                  <a:schemeClr val="tx1"/>
                </a:solidFill>
                <a:effectLst/>
                <a:latin typeface="+mn-lt"/>
                <a:ea typeface="+mn-ea"/>
                <a:cs typeface="+mn-cs"/>
              </a:rPr>
              <a:t/>
            </a:r>
            <a:br>
              <a:rPr lang="sv-SE" sz="1200" kern="1200" dirty="0" smtClean="0">
                <a:solidFill>
                  <a:schemeClr val="tx1"/>
                </a:solidFill>
                <a:effectLst/>
                <a:latin typeface="+mn-lt"/>
                <a:ea typeface="+mn-ea"/>
                <a:cs typeface="+mn-cs"/>
              </a:rPr>
            </a:br>
            <a:r>
              <a:rPr lang="sv-SE" sz="1200" kern="1200" dirty="0" smtClean="0">
                <a:solidFill>
                  <a:schemeClr val="tx1"/>
                </a:solidFill>
                <a:effectLst/>
                <a:latin typeface="+mn-lt"/>
                <a:ea typeface="+mn-ea"/>
                <a:cs typeface="+mn-cs"/>
              </a:rPr>
              <a:t>Du väljer själv hur du vill leva ditt liv. I vissa länder är det olagligt med kärlek – om den riktar sig till en person av samma kön. I Sverige har vi en diskrimineringslag som ska förhindra diskriminering och främja lika rättigheter och möjligheter. Ingen person får diskrimineras på grund av sin sexuella läggning. Att själv få välja sin kärlek är en mänsklig rättighet.</a:t>
            </a:r>
          </a:p>
          <a:p>
            <a:endParaRPr lang="sv-SE" sz="1200" kern="1200" dirty="0" smtClean="0">
              <a:solidFill>
                <a:schemeClr val="tx1"/>
              </a:solidFill>
              <a:effectLst/>
              <a:latin typeface="+mn-lt"/>
              <a:ea typeface="+mn-ea"/>
              <a:cs typeface="+mn-cs"/>
            </a:endParaRPr>
          </a:p>
          <a:p>
            <a:r>
              <a:rPr lang="sv-SE" sz="1200" b="1" kern="1200" dirty="0" smtClean="0">
                <a:solidFill>
                  <a:schemeClr val="tx1"/>
                </a:solidFill>
                <a:effectLst/>
                <a:latin typeface="+mn-lt"/>
                <a:ea typeface="+mn-ea"/>
                <a:cs typeface="+mn-cs"/>
              </a:rPr>
              <a:t>Kritisera makthavare</a:t>
            </a:r>
            <a:r>
              <a:rPr lang="sv-SE" sz="1200" kern="1200" dirty="0" smtClean="0">
                <a:solidFill>
                  <a:schemeClr val="tx1"/>
                </a:solidFill>
                <a:effectLst/>
                <a:latin typeface="+mn-lt"/>
                <a:ea typeface="+mn-ea"/>
                <a:cs typeface="+mn-cs"/>
              </a:rPr>
              <a:t/>
            </a:r>
            <a:br>
              <a:rPr lang="sv-SE" sz="1200" kern="1200" dirty="0" smtClean="0">
                <a:solidFill>
                  <a:schemeClr val="tx1"/>
                </a:solidFill>
                <a:effectLst/>
                <a:latin typeface="+mn-lt"/>
                <a:ea typeface="+mn-ea"/>
                <a:cs typeface="+mn-cs"/>
              </a:rPr>
            </a:br>
            <a:r>
              <a:rPr lang="sv-SE" sz="1200" kern="1200" dirty="0" smtClean="0">
                <a:solidFill>
                  <a:schemeClr val="tx1"/>
                </a:solidFill>
                <a:effectLst/>
                <a:latin typeface="+mn-lt"/>
                <a:ea typeface="+mn-ea"/>
                <a:cs typeface="+mn-cs"/>
              </a:rPr>
              <a:t>Även om det är medborgarna i de demokratiska länderna som röstat fram politikerna så ska den makten alltid granskas. I Sverige är det tillåtet att kritisera de styrande eftersom vi både har yttrandefrihet och tryckfrihet i vårt land. Den som lever i en diktatur har inte tillgång till en oberoende och fri press. I diktaturer är medierna många gånger maktens förlängda arm, vilket innebär att granskande journalistik inte förekommer.</a:t>
            </a:r>
          </a:p>
          <a:p>
            <a:endParaRPr lang="sv-SE" sz="1200" kern="1200" dirty="0" smtClean="0">
              <a:solidFill>
                <a:schemeClr val="tx1"/>
              </a:solidFill>
              <a:effectLst/>
              <a:latin typeface="+mn-lt"/>
              <a:ea typeface="+mn-ea"/>
              <a:cs typeface="+mn-cs"/>
            </a:endParaRPr>
          </a:p>
          <a:p>
            <a:r>
              <a:rPr lang="sv-SE" sz="1200" b="1" kern="1200" dirty="0" smtClean="0">
                <a:solidFill>
                  <a:schemeClr val="tx1"/>
                </a:solidFill>
                <a:effectLst/>
                <a:latin typeface="+mn-lt"/>
                <a:ea typeface="+mn-ea"/>
                <a:cs typeface="+mn-cs"/>
              </a:rPr>
              <a:t>Välja kläder</a:t>
            </a:r>
            <a:r>
              <a:rPr lang="sv-SE" sz="1200" kern="1200" dirty="0" smtClean="0">
                <a:solidFill>
                  <a:schemeClr val="tx1"/>
                </a:solidFill>
                <a:effectLst/>
                <a:latin typeface="+mn-lt"/>
                <a:ea typeface="+mn-ea"/>
                <a:cs typeface="+mn-cs"/>
              </a:rPr>
              <a:t/>
            </a:r>
            <a:br>
              <a:rPr lang="sv-SE" sz="1200" kern="1200" dirty="0" smtClean="0">
                <a:solidFill>
                  <a:schemeClr val="tx1"/>
                </a:solidFill>
                <a:effectLst/>
                <a:latin typeface="+mn-lt"/>
                <a:ea typeface="+mn-ea"/>
                <a:cs typeface="+mn-cs"/>
              </a:rPr>
            </a:br>
            <a:r>
              <a:rPr lang="sv-SE" sz="1200" kern="1200" dirty="0" smtClean="0">
                <a:solidFill>
                  <a:schemeClr val="tx1"/>
                </a:solidFill>
                <a:effectLst/>
                <a:latin typeface="+mn-lt"/>
                <a:ea typeface="+mn-ea"/>
                <a:cs typeface="+mn-cs"/>
              </a:rPr>
              <a:t>Du väljer själv vilka kläder du vill ha på dig. Jeans, kjol, turban, slöja, keps eller knätofsar, det mesta funkar. Men i vissa länder finns det hårda regler för vilken klädsel som är tillåten och straff kan utdelas ifall dessa regler inte följs.</a:t>
            </a:r>
          </a:p>
          <a:p>
            <a:endParaRPr lang="sv-SE" sz="1200" kern="1200" dirty="0" smtClean="0">
              <a:solidFill>
                <a:schemeClr val="tx1"/>
              </a:solidFill>
              <a:effectLst/>
              <a:latin typeface="+mn-lt"/>
              <a:ea typeface="+mn-ea"/>
              <a:cs typeface="+mn-cs"/>
            </a:endParaRPr>
          </a:p>
          <a:p>
            <a:r>
              <a:rPr lang="sv-SE" sz="1200" b="1" kern="1200" dirty="0" smtClean="0">
                <a:solidFill>
                  <a:schemeClr val="tx1"/>
                </a:solidFill>
                <a:effectLst/>
                <a:latin typeface="+mn-lt"/>
                <a:ea typeface="+mn-ea"/>
                <a:cs typeface="+mn-cs"/>
              </a:rPr>
              <a:t>Vara med i föreningar</a:t>
            </a:r>
            <a:r>
              <a:rPr lang="sv-SE" sz="1200" kern="1200" dirty="0" smtClean="0">
                <a:solidFill>
                  <a:schemeClr val="tx1"/>
                </a:solidFill>
                <a:effectLst/>
                <a:latin typeface="+mn-lt"/>
                <a:ea typeface="+mn-ea"/>
                <a:cs typeface="+mn-cs"/>
              </a:rPr>
              <a:t/>
            </a:r>
            <a:br>
              <a:rPr lang="sv-SE" sz="1200" kern="1200" dirty="0" smtClean="0">
                <a:solidFill>
                  <a:schemeClr val="tx1"/>
                </a:solidFill>
                <a:effectLst/>
                <a:latin typeface="+mn-lt"/>
                <a:ea typeface="+mn-ea"/>
                <a:cs typeface="+mn-cs"/>
              </a:rPr>
            </a:br>
            <a:r>
              <a:rPr lang="sv-SE" sz="1200" kern="1200" dirty="0" smtClean="0">
                <a:solidFill>
                  <a:schemeClr val="tx1"/>
                </a:solidFill>
                <a:effectLst/>
                <a:latin typeface="+mn-lt"/>
                <a:ea typeface="+mn-ea"/>
                <a:cs typeface="+mn-cs"/>
              </a:rPr>
              <a:t>Ingen kan hindra dig från att gå med och arbeta i en förening. Din förening har kanske en webbplats där ni kritiserar politiker för att inte engagera sig tillräckligt i de frågor som ni driver. Det är helt ok. Men varje år fängslas, torteras och till och avrättas människor i världen för att de har ”fel” åsikter eller tillhör förbjudna partier och organisationer.</a:t>
            </a:r>
          </a:p>
          <a:p>
            <a:endParaRPr lang="sv-SE" sz="1200" kern="1200" dirty="0" smtClean="0">
              <a:solidFill>
                <a:schemeClr val="tx1"/>
              </a:solidFill>
              <a:effectLst/>
              <a:latin typeface="+mn-lt"/>
              <a:ea typeface="+mn-ea"/>
              <a:cs typeface="+mn-cs"/>
            </a:endParaRPr>
          </a:p>
          <a:p>
            <a:r>
              <a:rPr lang="sv-SE" sz="1200" b="1" kern="1200" dirty="0" smtClean="0">
                <a:solidFill>
                  <a:schemeClr val="tx1"/>
                </a:solidFill>
                <a:effectLst/>
                <a:latin typeface="+mn-lt"/>
                <a:ea typeface="+mn-ea"/>
                <a:cs typeface="+mn-cs"/>
              </a:rPr>
              <a:t>Leta fakta på nätet</a:t>
            </a:r>
            <a:r>
              <a:rPr lang="sv-SE" sz="1200" kern="1200" dirty="0" smtClean="0">
                <a:solidFill>
                  <a:schemeClr val="tx1"/>
                </a:solidFill>
                <a:effectLst/>
                <a:latin typeface="+mn-lt"/>
                <a:ea typeface="+mn-ea"/>
                <a:cs typeface="+mn-cs"/>
              </a:rPr>
              <a:t/>
            </a:r>
            <a:br>
              <a:rPr lang="sv-SE" sz="1200" kern="1200" dirty="0" smtClean="0">
                <a:solidFill>
                  <a:schemeClr val="tx1"/>
                </a:solidFill>
                <a:effectLst/>
                <a:latin typeface="+mn-lt"/>
                <a:ea typeface="+mn-ea"/>
                <a:cs typeface="+mn-cs"/>
              </a:rPr>
            </a:br>
            <a:r>
              <a:rPr lang="sv-SE" sz="1200" kern="1200" dirty="0" smtClean="0">
                <a:solidFill>
                  <a:schemeClr val="tx1"/>
                </a:solidFill>
                <a:effectLst/>
                <a:latin typeface="+mn-lt"/>
                <a:ea typeface="+mn-ea"/>
                <a:cs typeface="+mn-cs"/>
              </a:rPr>
              <a:t>Att fritt kunna surfa runt på internet är en självklarhet i Sverige. Staten bestämmer inte vilka webbsidor som vi medborgare får besöka såvida de inte är olagliga. I diktaturer är det vanligt att regimerna blockerar, censurerar och filtrerar människors tillgång till internet. Sidor där makthavarna kritiseras får medborgarna aldrig se – det ser personerna med makt till.</a:t>
            </a:r>
          </a:p>
          <a:p>
            <a:endParaRPr lang="sv-SE" sz="1200" kern="1200" dirty="0" smtClean="0">
              <a:solidFill>
                <a:schemeClr val="tx1"/>
              </a:solidFill>
              <a:effectLst/>
              <a:latin typeface="+mn-lt"/>
              <a:ea typeface="+mn-ea"/>
              <a:cs typeface="+mn-cs"/>
            </a:endParaRPr>
          </a:p>
          <a:p>
            <a:r>
              <a:rPr lang="sv-SE" sz="1200" b="1" kern="1200" dirty="0" smtClean="0">
                <a:solidFill>
                  <a:schemeClr val="tx1"/>
                </a:solidFill>
                <a:effectLst/>
                <a:latin typeface="+mn-lt"/>
                <a:ea typeface="+mn-ea"/>
                <a:cs typeface="+mn-cs"/>
              </a:rPr>
              <a:t>Inga kroppsliga bestraffningar</a:t>
            </a:r>
            <a:r>
              <a:rPr lang="sv-SE" sz="1200" kern="1200" dirty="0" smtClean="0">
                <a:solidFill>
                  <a:schemeClr val="tx1"/>
                </a:solidFill>
                <a:effectLst/>
                <a:latin typeface="+mn-lt"/>
                <a:ea typeface="+mn-ea"/>
                <a:cs typeface="+mn-cs"/>
              </a:rPr>
              <a:t/>
            </a:r>
            <a:br>
              <a:rPr lang="sv-SE" sz="1200" kern="1200" dirty="0" smtClean="0">
                <a:solidFill>
                  <a:schemeClr val="tx1"/>
                </a:solidFill>
                <a:effectLst/>
                <a:latin typeface="+mn-lt"/>
                <a:ea typeface="+mn-ea"/>
                <a:cs typeface="+mn-cs"/>
              </a:rPr>
            </a:br>
            <a:r>
              <a:rPr lang="sv-SE" sz="1200" kern="1200" dirty="0" smtClean="0">
                <a:solidFill>
                  <a:schemeClr val="tx1"/>
                </a:solidFill>
                <a:effectLst/>
                <a:latin typeface="+mn-lt"/>
                <a:ea typeface="+mn-ea"/>
                <a:cs typeface="+mn-cs"/>
              </a:rPr>
              <a:t>I Sverige är det olagligt med kroppsliga bestraffningar. Staten får aldrig bestraffa en människa med ett kroppsstraff. I många länder är det tillåtet med kroppsstraff, och till och med dödsstraff. Som första land i världen, 1979, förbjöd Sverige alla former av barnaga. Runt om i världen finns det länder där barnaga är tillåtet. Ingen vuxen får i Sverige slå ett barn, varken hemma, i skolan eller någon annanstans.</a:t>
            </a:r>
          </a:p>
          <a:p>
            <a:endParaRPr lang="sv-SE" dirty="0"/>
          </a:p>
        </p:txBody>
      </p:sp>
      <p:sp>
        <p:nvSpPr>
          <p:cNvPr id="4" name="Platshållare för bildnummer 3"/>
          <p:cNvSpPr>
            <a:spLocks noGrp="1"/>
          </p:cNvSpPr>
          <p:nvPr>
            <p:ph type="sldNum" sz="quarter" idx="10"/>
          </p:nvPr>
        </p:nvSpPr>
        <p:spPr/>
        <p:txBody>
          <a:bodyPr/>
          <a:lstStyle/>
          <a:p>
            <a:fld id="{2C60C95A-3171-41B5-ACC1-3DA6C39A40BC}" type="slidenum">
              <a:rPr lang="sv-SE" smtClean="0"/>
              <a:t>10</a:t>
            </a:fld>
            <a:endParaRPr lang="sv-SE"/>
          </a:p>
        </p:txBody>
      </p:sp>
    </p:spTree>
    <p:extLst>
      <p:ext uri="{BB962C8B-B14F-4D97-AF65-F5344CB8AC3E}">
        <p14:creationId xmlns:p14="http://schemas.microsoft.com/office/powerpoint/2010/main" val="22257942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smtClean="0"/>
              <a:t>EPA innebär</a:t>
            </a:r>
            <a:r>
              <a:rPr lang="sv-SE" baseline="0" dirty="0" smtClean="0"/>
              <a:t> att man ska diskutera i olika omgångar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baseline="0" dirty="0" smtClean="0"/>
              <a:t>Det börjar med att man enbart får reflektera.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baseline="0" dirty="0" smtClean="0"/>
              <a:t>Efter det pratar man i par.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baseline="0" dirty="0" smtClean="0"/>
              <a:t>Efter det så har man en stor diskussion om ämnet där läraren styr och ger ordet till de som har något att fråga, ta upp eller diskutera.</a:t>
            </a:r>
            <a:endParaRPr lang="sv-SE" dirty="0" smtClean="0"/>
          </a:p>
        </p:txBody>
      </p:sp>
      <p:sp>
        <p:nvSpPr>
          <p:cNvPr id="4" name="Platshållare för bildnummer 3"/>
          <p:cNvSpPr>
            <a:spLocks noGrp="1"/>
          </p:cNvSpPr>
          <p:nvPr>
            <p:ph type="sldNum" sz="quarter" idx="10"/>
          </p:nvPr>
        </p:nvSpPr>
        <p:spPr/>
        <p:txBody>
          <a:bodyPr/>
          <a:lstStyle/>
          <a:p>
            <a:fld id="{2C60C95A-3171-41B5-ACC1-3DA6C39A40BC}" type="slidenum">
              <a:rPr lang="sv-SE" smtClean="0"/>
              <a:t>12</a:t>
            </a:fld>
            <a:endParaRPr lang="sv-SE"/>
          </a:p>
        </p:txBody>
      </p:sp>
    </p:spTree>
    <p:extLst>
      <p:ext uri="{BB962C8B-B14F-4D97-AF65-F5344CB8AC3E}">
        <p14:creationId xmlns:p14="http://schemas.microsoft.com/office/powerpoint/2010/main" val="1648491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1597819"/>
            <a:ext cx="7772400" cy="1102519"/>
          </a:xfrm>
        </p:spPr>
        <p:txBody>
          <a:bodyPr/>
          <a:lstStyle>
            <a:lvl1pPr algn="ctr">
              <a:defRPr/>
            </a:lvl1pPr>
          </a:lstStyle>
          <a:p>
            <a:r>
              <a:rPr lang="sv-SE" smtClean="0"/>
              <a:t>Klicka här för att ändra format</a:t>
            </a:r>
            <a:endParaRPr lang="sv-SE" dirty="0"/>
          </a:p>
        </p:txBody>
      </p:sp>
      <p:sp>
        <p:nvSpPr>
          <p:cNvPr id="3" name="Underrubrik 2"/>
          <p:cNvSpPr>
            <a:spLocks noGrp="1"/>
          </p:cNvSpPr>
          <p:nvPr>
            <p:ph type="subTitle" idx="1"/>
          </p:nvPr>
        </p:nvSpPr>
        <p:spPr>
          <a:xfrm>
            <a:off x="1371600" y="2914650"/>
            <a:ext cx="6400800" cy="131445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om du vill redigera mall för underrubrikformat</a:t>
            </a:r>
            <a:endParaRPr lang="sv-SE" dirty="0"/>
          </a:p>
        </p:txBody>
      </p:sp>
    </p:spTree>
    <p:extLst>
      <p:ext uri="{BB962C8B-B14F-4D97-AF65-F5344CB8AC3E}">
        <p14:creationId xmlns:p14="http://schemas.microsoft.com/office/powerpoint/2010/main" val="3091998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dirty="0"/>
          </a:p>
        </p:txBody>
      </p:sp>
      <p:sp>
        <p:nvSpPr>
          <p:cNvPr id="3" name="Platshållare för innehåll 2"/>
          <p:cNvSpPr>
            <a:spLocks noGrp="1"/>
          </p:cNvSpPr>
          <p:nvPr>
            <p:ph idx="1"/>
          </p:nvPr>
        </p:nvSpPr>
        <p:spPr/>
        <p:txBody>
          <a:bodyPr/>
          <a:lstStyle>
            <a:lvl1pPr marL="342900" indent="-342900">
              <a:buClr>
                <a:schemeClr val="accent3"/>
              </a:buClr>
              <a:buFont typeface="Arial" panose="020B0604020202020204" pitchFamily="34" charset="0"/>
              <a:buChar char="●"/>
              <a:defRPr sz="2000"/>
            </a:lvl1pPr>
            <a:lvl2pPr>
              <a:buClr>
                <a:schemeClr val="accent3"/>
              </a:buClr>
              <a:defRPr sz="1800"/>
            </a:lvl2pPr>
            <a:lvl3pPr marL="1143000" indent="-228600">
              <a:buClr>
                <a:schemeClr val="accent3"/>
              </a:buClr>
              <a:buFont typeface="Arial" panose="020B0604020202020204" pitchFamily="34" charset="0"/>
              <a:buChar char="●"/>
              <a:defRPr sz="1600"/>
            </a:lvl3pPr>
            <a:lvl4pPr>
              <a:buClr>
                <a:schemeClr val="accent3"/>
              </a:buClr>
              <a:defRPr sz="1400"/>
            </a:lvl4pPr>
            <a:lvl5pPr marL="2057400" indent="-228600">
              <a:buClr>
                <a:schemeClr val="accent3"/>
              </a:buClr>
              <a:buFont typeface="Arial" panose="020B0604020202020204" pitchFamily="34" charset="0"/>
              <a:buChar char="•"/>
              <a:defRPr sz="1200"/>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Tree>
    <p:extLst>
      <p:ext uri="{BB962C8B-B14F-4D97-AF65-F5344CB8AC3E}">
        <p14:creationId xmlns:p14="http://schemas.microsoft.com/office/powerpoint/2010/main" val="1461799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847039" y="667790"/>
            <a:ext cx="7901425" cy="857250"/>
          </a:xfrm>
        </p:spPr>
        <p:txBody>
          <a:bodyPr>
            <a:normAutofit/>
          </a:bodyPr>
          <a:lstStyle>
            <a:lvl1pPr>
              <a:defRPr sz="3600"/>
            </a:lvl1pPr>
          </a:lstStyle>
          <a:p>
            <a:r>
              <a:rPr lang="sv-SE" smtClean="0"/>
              <a:t>Klicka här för att ändra format</a:t>
            </a:r>
            <a:endParaRPr lang="sv-SE" dirty="0"/>
          </a:p>
        </p:txBody>
      </p:sp>
      <p:sp>
        <p:nvSpPr>
          <p:cNvPr id="3" name="Platshållare för innehåll 2"/>
          <p:cNvSpPr>
            <a:spLocks noGrp="1"/>
          </p:cNvSpPr>
          <p:nvPr>
            <p:ph sz="half" idx="1"/>
          </p:nvPr>
        </p:nvSpPr>
        <p:spPr>
          <a:xfrm>
            <a:off x="860682" y="1728455"/>
            <a:ext cx="3596208" cy="2670945"/>
          </a:xfrm>
        </p:spPr>
        <p:txBody>
          <a:bodyPr/>
          <a:lstStyle>
            <a:lvl1pPr marL="342900" indent="-342900">
              <a:buClr>
                <a:schemeClr val="accent3"/>
              </a:buClr>
              <a:buFont typeface="Arial" panose="020B0604020202020204" pitchFamily="34" charset="0"/>
              <a:buChar char="●"/>
              <a:defRPr sz="2000"/>
            </a:lvl1pPr>
            <a:lvl2pPr>
              <a:defRPr sz="18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Redigera format för bakgrundstext</a:t>
            </a:r>
          </a:p>
          <a:p>
            <a:pPr lvl="1"/>
            <a:r>
              <a:rPr lang="sv-SE" smtClean="0"/>
              <a:t>Nivå två</a:t>
            </a:r>
          </a:p>
        </p:txBody>
      </p:sp>
      <p:sp>
        <p:nvSpPr>
          <p:cNvPr id="4" name="Platshållare för innehåll 3"/>
          <p:cNvSpPr>
            <a:spLocks noGrp="1"/>
          </p:cNvSpPr>
          <p:nvPr>
            <p:ph sz="half" idx="2"/>
          </p:nvPr>
        </p:nvSpPr>
        <p:spPr>
          <a:xfrm>
            <a:off x="4932040" y="1735614"/>
            <a:ext cx="3754760" cy="2670944"/>
          </a:xfrm>
        </p:spPr>
        <p:txBody>
          <a:bodyPr/>
          <a:lstStyle>
            <a:lvl1pPr marL="342900" indent="-342900">
              <a:buClr>
                <a:schemeClr val="accent3"/>
              </a:buClr>
              <a:buFont typeface="Arial" panose="020B0604020202020204" pitchFamily="34" charset="0"/>
              <a:buChar char="●"/>
              <a:defRPr sz="2000"/>
            </a:lvl1pPr>
            <a:lvl2pPr>
              <a:defRPr sz="18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Redigera format för bakgrundstext</a:t>
            </a:r>
          </a:p>
          <a:p>
            <a:pPr lvl="1"/>
            <a:r>
              <a:rPr lang="sv-SE" smtClean="0"/>
              <a:t>Nivå två</a:t>
            </a:r>
          </a:p>
        </p:txBody>
      </p:sp>
    </p:spTree>
    <p:extLst>
      <p:ext uri="{BB962C8B-B14F-4D97-AF65-F5344CB8AC3E}">
        <p14:creationId xmlns:p14="http://schemas.microsoft.com/office/powerpoint/2010/main" val="2182376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3" name="Platshållare för text 2"/>
          <p:cNvSpPr>
            <a:spLocks noGrp="1"/>
          </p:cNvSpPr>
          <p:nvPr>
            <p:ph type="body" idx="1"/>
          </p:nvPr>
        </p:nvSpPr>
        <p:spPr>
          <a:xfrm>
            <a:off x="457200" y="1151335"/>
            <a:ext cx="3898776" cy="47982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4" name="Platshållare för innehåll 3"/>
          <p:cNvSpPr>
            <a:spLocks noGrp="1"/>
          </p:cNvSpPr>
          <p:nvPr>
            <p:ph sz="half" idx="2"/>
          </p:nvPr>
        </p:nvSpPr>
        <p:spPr>
          <a:xfrm>
            <a:off x="457200" y="1631156"/>
            <a:ext cx="3898776" cy="2812802"/>
          </a:xfrm>
        </p:spPr>
        <p:txBody>
          <a:bodyPr/>
          <a:lstStyle>
            <a:lvl1pPr marL="342900" indent="-342900">
              <a:buClr>
                <a:schemeClr val="accent3"/>
              </a:buClr>
              <a:buFont typeface="Arial" panose="020B0604020202020204" pitchFamily="34" charset="0"/>
              <a:buChar char="●"/>
              <a:defRPr sz="2000">
                <a:solidFill>
                  <a:schemeClr val="tx1"/>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Redigera format för bakgrundstext</a:t>
            </a:r>
          </a:p>
          <a:p>
            <a:pPr lvl="1"/>
            <a:r>
              <a:rPr lang="sv-SE" smtClean="0"/>
              <a:t>Nivå två</a:t>
            </a:r>
          </a:p>
        </p:txBody>
      </p:sp>
      <p:sp>
        <p:nvSpPr>
          <p:cNvPr id="5" name="Platshållare för text 4"/>
          <p:cNvSpPr>
            <a:spLocks noGrp="1"/>
          </p:cNvSpPr>
          <p:nvPr>
            <p:ph type="body" sz="quarter" idx="3"/>
          </p:nvPr>
        </p:nvSpPr>
        <p:spPr>
          <a:xfrm>
            <a:off x="4645026" y="1151335"/>
            <a:ext cx="4041775" cy="47982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6" name="Platshållare för innehåll 5"/>
          <p:cNvSpPr>
            <a:spLocks noGrp="1"/>
          </p:cNvSpPr>
          <p:nvPr>
            <p:ph sz="quarter" idx="4"/>
          </p:nvPr>
        </p:nvSpPr>
        <p:spPr>
          <a:xfrm>
            <a:off x="4645026" y="1631156"/>
            <a:ext cx="4041775" cy="2812802"/>
          </a:xfrm>
        </p:spPr>
        <p:txBody>
          <a:bodyPr/>
          <a:lstStyle>
            <a:lvl1pPr marL="342900" indent="-342900">
              <a:buClr>
                <a:schemeClr val="accent3"/>
              </a:buClr>
              <a:buFont typeface="Arial" panose="020B0604020202020204" pitchFamily="34" charset="0"/>
              <a:buChar cha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Redigera format för bakgrundstext</a:t>
            </a:r>
          </a:p>
          <a:p>
            <a:pPr lvl="1"/>
            <a:r>
              <a:rPr lang="sv-SE" smtClean="0"/>
              <a:t>Nivå två</a:t>
            </a:r>
          </a:p>
        </p:txBody>
      </p:sp>
    </p:spTree>
    <p:extLst>
      <p:ext uri="{BB962C8B-B14F-4D97-AF65-F5344CB8AC3E}">
        <p14:creationId xmlns:p14="http://schemas.microsoft.com/office/powerpoint/2010/main" val="3772015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dirty="0"/>
          </a:p>
        </p:txBody>
      </p:sp>
    </p:spTree>
    <p:extLst>
      <p:ext uri="{BB962C8B-B14F-4D97-AF65-F5344CB8AC3E}">
        <p14:creationId xmlns:p14="http://schemas.microsoft.com/office/powerpoint/2010/main" val="1546855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8091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3435846"/>
            <a:ext cx="5486400" cy="425054"/>
          </a:xfrm>
        </p:spPr>
        <p:txBody>
          <a:bodyPr anchor="b">
            <a:noAutofit/>
          </a:bodyPr>
          <a:lstStyle>
            <a:lvl1pPr algn="l">
              <a:defRPr sz="2200" b="0"/>
            </a:lvl1pPr>
          </a:lstStyle>
          <a:p>
            <a:r>
              <a:rPr lang="sv-SE" smtClean="0"/>
              <a:t>Klicka här för att ändra format</a:t>
            </a:r>
            <a:endParaRPr lang="sv-SE" dirty="0"/>
          </a:p>
        </p:txBody>
      </p:sp>
      <p:sp>
        <p:nvSpPr>
          <p:cNvPr id="3" name="Platshållare för bild 2"/>
          <p:cNvSpPr>
            <a:spLocks noGrp="1"/>
          </p:cNvSpPr>
          <p:nvPr>
            <p:ph type="pic" idx="1"/>
          </p:nvPr>
        </p:nvSpPr>
        <p:spPr>
          <a:xfrm>
            <a:off x="1792288" y="411510"/>
            <a:ext cx="5486400" cy="299015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sv-SE"/>
          </a:p>
        </p:txBody>
      </p:sp>
      <p:sp>
        <p:nvSpPr>
          <p:cNvPr id="4" name="Platshållare för text 3"/>
          <p:cNvSpPr>
            <a:spLocks noGrp="1"/>
          </p:cNvSpPr>
          <p:nvPr>
            <p:ph type="body" sz="half" idx="2"/>
          </p:nvPr>
        </p:nvSpPr>
        <p:spPr>
          <a:xfrm>
            <a:off x="1792288" y="386789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Redigera format för bakgrundstext</a:t>
            </a:r>
          </a:p>
        </p:txBody>
      </p:sp>
    </p:spTree>
    <p:extLst>
      <p:ext uri="{BB962C8B-B14F-4D97-AF65-F5344CB8AC3E}">
        <p14:creationId xmlns:p14="http://schemas.microsoft.com/office/powerpoint/2010/main" val="834841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47039" y="667790"/>
            <a:ext cx="7901425" cy="857250"/>
          </a:xfrm>
          <a:prstGeom prst="rect">
            <a:avLst/>
          </a:prstGeom>
        </p:spPr>
        <p:txBody>
          <a:bodyPr vert="horz" lIns="91440" tIns="45720" rIns="91440" bIns="45720" rtlCol="0" anchor="ctr">
            <a:normAutofit/>
          </a:bodyPr>
          <a:lstStyle/>
          <a:p>
            <a:r>
              <a:rPr lang="sv-SE" dirty="0" smtClean="0"/>
              <a:t>Klicka här för att ändra format</a:t>
            </a:r>
            <a:endParaRPr lang="sv-SE" dirty="0"/>
          </a:p>
        </p:txBody>
      </p:sp>
      <p:sp>
        <p:nvSpPr>
          <p:cNvPr id="3" name="Platshållare för text 2"/>
          <p:cNvSpPr>
            <a:spLocks noGrp="1"/>
          </p:cNvSpPr>
          <p:nvPr>
            <p:ph type="body" idx="1"/>
          </p:nvPr>
        </p:nvSpPr>
        <p:spPr>
          <a:xfrm>
            <a:off x="860009" y="1728112"/>
            <a:ext cx="7888455" cy="2715846"/>
          </a:xfrm>
          <a:prstGeom prst="rect">
            <a:avLst/>
          </a:prstGeom>
        </p:spPr>
        <p:txBody>
          <a:bodyPr vert="horz" lIns="91440" tIns="45720" rIns="91440" bIns="45720" rtlCol="0">
            <a:normAutofit/>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pic>
        <p:nvPicPr>
          <p:cNvPr id="7" name="Bildobjekt 6"/>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0" y="4638357"/>
            <a:ext cx="9144000" cy="505143"/>
          </a:xfrm>
          <a:prstGeom prst="rect">
            <a:avLst/>
          </a:prstGeom>
        </p:spPr>
      </p:pic>
      <p:pic>
        <p:nvPicPr>
          <p:cNvPr id="4" name="Bildobjekt 3"/>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7364376" y="51470"/>
            <a:ext cx="1563600" cy="576064"/>
          </a:xfrm>
          <a:prstGeom prst="rect">
            <a:avLst/>
          </a:prstGeom>
        </p:spPr>
      </p:pic>
    </p:spTree>
    <p:extLst>
      <p:ext uri="{BB962C8B-B14F-4D97-AF65-F5344CB8AC3E}">
        <p14:creationId xmlns:p14="http://schemas.microsoft.com/office/powerpoint/2010/main" val="42263898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7" r:id="rId7"/>
  </p:sldLayoutIdLst>
  <p:txStyles>
    <p:titleStyle>
      <a:lvl1pPr algn="l" defTabSz="914400" rtl="0" eaLnBrk="1" latinLnBrk="0" hangingPunct="1">
        <a:spcBef>
          <a:spcPct val="0"/>
        </a:spcBef>
        <a:buNone/>
        <a:defRPr sz="36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lnSpc>
          <a:spcPct val="114000"/>
        </a:lnSpc>
        <a:spcBef>
          <a:spcPct val="20000"/>
        </a:spcBef>
        <a:buClr>
          <a:schemeClr val="accent3"/>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lnSpc>
          <a:spcPct val="114000"/>
        </a:lnSpc>
        <a:spcBef>
          <a:spcPct val="20000"/>
        </a:spcBef>
        <a:buClr>
          <a:schemeClr val="accent3"/>
        </a:buClr>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14000"/>
        </a:lnSpc>
        <a:spcBef>
          <a:spcPct val="20000"/>
        </a:spcBef>
        <a:buClr>
          <a:schemeClr val="accent3"/>
        </a:buClr>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14000"/>
        </a:lnSpc>
        <a:spcBef>
          <a:spcPct val="20000"/>
        </a:spcBef>
        <a:buClr>
          <a:schemeClr val="accent3"/>
        </a:buClr>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14000"/>
        </a:lnSpc>
        <a:spcBef>
          <a:spcPct val="20000"/>
        </a:spcBef>
        <a:buClr>
          <a:schemeClr val="accent3"/>
        </a:buClr>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stadskontoretplay.screen9.tv/media/DFlUNY8VTYpeESqvog4FFg/barnkonventionen"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ideo" Target="https://www.youtube.com/embed/_QT30tEkte4" TargetMode="External"/><Relationship Id="rId5" Type="http://schemas.openxmlformats.org/officeDocument/2006/relationships/hyperlink" Target="https://youtu.be/_QT30tEkte4" TargetMode="Externa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video" Target="https://www.youtube.com/embed/4r0lur-tWos" TargetMode="External"/><Relationship Id="rId4" Type="http://schemas.openxmlformats.org/officeDocument/2006/relationships/hyperlink" Target="https://youtu.be/4r0lur-tWos"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s://stadskontoretplay.screen9.tv/media/l591E1Xe8dRTO-2FRhDkkQ/vad-arbetar-vi-med"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ubrik 7"/>
          <p:cNvSpPr>
            <a:spLocks noGrp="1"/>
          </p:cNvSpPr>
          <p:nvPr>
            <p:ph type="ctrTitle"/>
          </p:nvPr>
        </p:nvSpPr>
        <p:spPr/>
        <p:txBody>
          <a:bodyPr/>
          <a:lstStyle/>
          <a:p>
            <a:r>
              <a:rPr lang="sv-SE" dirty="0" smtClean="0"/>
              <a:t>Vad är demokrati?</a:t>
            </a:r>
            <a:endParaRPr lang="sv-SE" dirty="0"/>
          </a:p>
        </p:txBody>
      </p:sp>
    </p:spTree>
    <p:extLst>
      <p:ext uri="{BB962C8B-B14F-4D97-AF65-F5344CB8AC3E}">
        <p14:creationId xmlns:p14="http://schemas.microsoft.com/office/powerpoint/2010/main" val="12665623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828993" y="555526"/>
            <a:ext cx="8863687" cy="857250"/>
          </a:xfrm>
        </p:spPr>
        <p:txBody>
          <a:bodyPr>
            <a:noAutofit/>
          </a:bodyPr>
          <a:lstStyle/>
          <a:p>
            <a:r>
              <a:rPr lang="sv-SE" sz="3200" dirty="0" smtClean="0"/>
              <a:t>En mänsklig rättighet</a:t>
            </a:r>
            <a:br>
              <a:rPr lang="sv-SE" sz="3200" dirty="0" smtClean="0"/>
            </a:br>
            <a:r>
              <a:rPr lang="sv-SE" sz="2400" dirty="0" smtClean="0"/>
              <a:t>- </a:t>
            </a:r>
            <a:r>
              <a:rPr lang="sv-SE" sz="2400" dirty="0"/>
              <a:t>v</a:t>
            </a:r>
            <a:r>
              <a:rPr lang="sv-SE" sz="2400" dirty="0" smtClean="0"/>
              <a:t>ärderingar</a:t>
            </a:r>
            <a:endParaRPr lang="sv-SE" sz="2400" dirty="0"/>
          </a:p>
        </p:txBody>
      </p:sp>
      <p:sp>
        <p:nvSpPr>
          <p:cNvPr id="3" name="Platshållare för innehåll 2"/>
          <p:cNvSpPr>
            <a:spLocks noGrp="1"/>
          </p:cNvSpPr>
          <p:nvPr>
            <p:ph idx="1"/>
          </p:nvPr>
        </p:nvSpPr>
        <p:spPr>
          <a:xfrm>
            <a:off x="1820093" y="1563638"/>
            <a:ext cx="7528415" cy="864096"/>
          </a:xfrm>
        </p:spPr>
        <p:txBody>
          <a:bodyPr>
            <a:normAutofit/>
          </a:bodyPr>
          <a:lstStyle/>
          <a:p>
            <a:pPr marL="0" indent="0">
              <a:buNone/>
            </a:pPr>
            <a:r>
              <a:rPr lang="sv-SE" sz="1600" i="1" dirty="0" smtClean="0">
                <a:solidFill>
                  <a:srgbClr val="00A382"/>
                </a:solidFill>
              </a:rPr>
              <a:t>Demokrati påverkar vårt och andras liv, året runt, varje dag. </a:t>
            </a:r>
          </a:p>
          <a:p>
            <a:pPr marL="0" indent="0">
              <a:buNone/>
            </a:pPr>
            <a:r>
              <a:rPr lang="sv-SE" sz="1600" i="1" dirty="0" smtClean="0">
                <a:solidFill>
                  <a:srgbClr val="00A382"/>
                </a:solidFill>
              </a:rPr>
              <a:t>Hur tror du att det skulle vara om vi inte levde i en demokrati?</a:t>
            </a:r>
          </a:p>
        </p:txBody>
      </p:sp>
      <p:sp>
        <p:nvSpPr>
          <p:cNvPr id="4" name="Platshållare för innehåll 2"/>
          <p:cNvSpPr txBox="1">
            <a:spLocks/>
          </p:cNvSpPr>
          <p:nvPr/>
        </p:nvSpPr>
        <p:spPr>
          <a:xfrm>
            <a:off x="1807352" y="2355726"/>
            <a:ext cx="7528415" cy="2088232"/>
          </a:xfrm>
          <a:prstGeom prst="rect">
            <a:avLst/>
          </a:prstGeom>
        </p:spPr>
        <p:txBody>
          <a:bodyPr vert="horz" lIns="91440" tIns="45720" rIns="91440" bIns="45720" rtlCol="0">
            <a:normAutofit/>
          </a:bodyPr>
          <a:lstStyle>
            <a:lvl1pPr marL="342900" indent="-342900" algn="l" defTabSz="914400" rtl="0" eaLnBrk="1" latinLnBrk="0" hangingPunct="1">
              <a:lnSpc>
                <a:spcPct val="114000"/>
              </a:lnSpc>
              <a:spcBef>
                <a:spcPct val="20000"/>
              </a:spcBef>
              <a:buClr>
                <a:schemeClr val="accent3"/>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lnSpc>
                <a:spcPct val="114000"/>
              </a:lnSpc>
              <a:spcBef>
                <a:spcPct val="20000"/>
              </a:spcBef>
              <a:buClr>
                <a:schemeClr val="accent3"/>
              </a:buClr>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14000"/>
              </a:lnSpc>
              <a:spcBef>
                <a:spcPct val="20000"/>
              </a:spcBef>
              <a:buClr>
                <a:schemeClr val="accent3"/>
              </a:buClr>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14000"/>
              </a:lnSpc>
              <a:spcBef>
                <a:spcPct val="20000"/>
              </a:spcBef>
              <a:buClr>
                <a:schemeClr val="accent3"/>
              </a:buClr>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14000"/>
              </a:lnSpc>
              <a:spcBef>
                <a:spcPct val="20000"/>
              </a:spcBef>
              <a:buClr>
                <a:schemeClr val="accent3"/>
              </a:buClr>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sv-SE" sz="1600" dirty="0" smtClean="0"/>
              <a:t>Älska den du vill</a:t>
            </a:r>
          </a:p>
          <a:p>
            <a:r>
              <a:rPr lang="sv-SE" sz="1600" dirty="0" smtClean="0"/>
              <a:t>Kritisera makthavare</a:t>
            </a:r>
          </a:p>
          <a:p>
            <a:r>
              <a:rPr lang="sv-SE" sz="1600" dirty="0" smtClean="0"/>
              <a:t>Välja kläder</a:t>
            </a:r>
          </a:p>
          <a:p>
            <a:r>
              <a:rPr lang="sv-SE" sz="1600" dirty="0" smtClean="0"/>
              <a:t>Vara med i föreningar</a:t>
            </a:r>
          </a:p>
          <a:p>
            <a:r>
              <a:rPr lang="sv-SE" sz="1600" dirty="0" smtClean="0"/>
              <a:t>Leta fakta på internet</a:t>
            </a:r>
          </a:p>
          <a:p>
            <a:r>
              <a:rPr lang="sv-SE" sz="1600" dirty="0" smtClean="0"/>
              <a:t>Inga kroppsliga bestraffningar</a:t>
            </a:r>
            <a:endParaRPr lang="sv-SE" sz="1600" dirty="0"/>
          </a:p>
        </p:txBody>
      </p:sp>
    </p:spTree>
    <p:extLst>
      <p:ext uri="{BB962C8B-B14F-4D97-AF65-F5344CB8AC3E}">
        <p14:creationId xmlns:p14="http://schemas.microsoft.com/office/powerpoint/2010/main" val="26402219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783143" y="483518"/>
            <a:ext cx="7397369" cy="1008112"/>
          </a:xfrm>
        </p:spPr>
        <p:txBody>
          <a:bodyPr>
            <a:normAutofit fontScale="90000"/>
          </a:bodyPr>
          <a:lstStyle/>
          <a:p>
            <a:r>
              <a:rPr lang="sv-SE" dirty="0" smtClean="0"/>
              <a:t/>
            </a:r>
            <a:br>
              <a:rPr lang="sv-SE" dirty="0" smtClean="0"/>
            </a:br>
            <a:r>
              <a:rPr lang="sv-SE" dirty="0"/>
              <a:t/>
            </a:r>
            <a:br>
              <a:rPr lang="sv-SE" dirty="0"/>
            </a:br>
            <a:r>
              <a:rPr lang="sv-SE" dirty="0" smtClean="0"/>
              <a:t/>
            </a:r>
            <a:br>
              <a:rPr lang="sv-SE" dirty="0" smtClean="0"/>
            </a:br>
            <a:r>
              <a:rPr lang="sv-SE" dirty="0"/>
              <a:t/>
            </a:r>
            <a:br>
              <a:rPr lang="sv-SE" dirty="0"/>
            </a:br>
            <a:r>
              <a:rPr lang="sv-SE" dirty="0" smtClean="0">
                <a:solidFill>
                  <a:srgbClr val="00A382"/>
                </a:solidFill>
              </a:rPr>
              <a:t>Barnkonventionen </a:t>
            </a:r>
            <a:br>
              <a:rPr lang="sv-SE" dirty="0" smtClean="0">
                <a:solidFill>
                  <a:srgbClr val="00A382"/>
                </a:solidFill>
              </a:rPr>
            </a:br>
            <a:r>
              <a:rPr lang="sv-SE" dirty="0" smtClean="0">
                <a:solidFill>
                  <a:srgbClr val="00A382"/>
                </a:solidFill>
              </a:rPr>
              <a:t>– barnens rättigheter</a:t>
            </a:r>
            <a:endParaRPr lang="sv-SE" dirty="0">
              <a:solidFill>
                <a:srgbClr val="00A382"/>
              </a:solidFill>
            </a:endParaRPr>
          </a:p>
        </p:txBody>
      </p:sp>
      <p:sp>
        <p:nvSpPr>
          <p:cNvPr id="5" name="textruta 4"/>
          <p:cNvSpPr txBox="1"/>
          <p:nvPr/>
        </p:nvSpPr>
        <p:spPr>
          <a:xfrm>
            <a:off x="1772072" y="2851071"/>
            <a:ext cx="4672136" cy="830997"/>
          </a:xfrm>
          <a:prstGeom prst="rect">
            <a:avLst/>
          </a:prstGeom>
          <a:noFill/>
        </p:spPr>
        <p:txBody>
          <a:bodyPr wrap="square" rtlCol="0">
            <a:spAutoFit/>
          </a:bodyPr>
          <a:lstStyle/>
          <a:p>
            <a:r>
              <a:rPr lang="sv-SE" sz="1600" dirty="0">
                <a:hlinkClick r:id="rId2"/>
              </a:rPr>
              <a:t>https://</a:t>
            </a:r>
            <a:r>
              <a:rPr lang="sv-SE" sz="1600" dirty="0" smtClean="0">
                <a:hlinkClick r:id="rId2"/>
              </a:rPr>
              <a:t>stadskontoretplay.screen9.tv/media/DFlUNY8VTYpeESqvog4FFg/barnkonventionen</a:t>
            </a:r>
            <a:endParaRPr lang="sv-SE" sz="1600" dirty="0" smtClean="0"/>
          </a:p>
          <a:p>
            <a:endParaRPr lang="sv-SE" sz="1600" i="1" dirty="0"/>
          </a:p>
        </p:txBody>
      </p:sp>
    </p:spTree>
    <p:extLst>
      <p:ext uri="{BB962C8B-B14F-4D97-AF65-F5344CB8AC3E}">
        <p14:creationId xmlns:p14="http://schemas.microsoft.com/office/powerpoint/2010/main" val="18882592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763688" y="339502"/>
            <a:ext cx="7901425" cy="857250"/>
          </a:xfrm>
        </p:spPr>
        <p:txBody>
          <a:bodyPr/>
          <a:lstStyle/>
          <a:p>
            <a:r>
              <a:rPr lang="sv-SE" dirty="0" smtClean="0"/>
              <a:t>Nu vet du… </a:t>
            </a:r>
            <a:endParaRPr lang="sv-SE" dirty="0"/>
          </a:p>
        </p:txBody>
      </p:sp>
      <p:graphicFrame>
        <p:nvGraphicFramePr>
          <p:cNvPr id="5" name="Tabell 4"/>
          <p:cNvGraphicFramePr>
            <a:graphicFrameLocks noGrp="1"/>
          </p:cNvGraphicFramePr>
          <p:nvPr>
            <p:extLst>
              <p:ext uri="{D42A27DB-BD31-4B8C-83A1-F6EECF244321}">
                <p14:modId xmlns:p14="http://schemas.microsoft.com/office/powerpoint/2010/main" val="1161495216"/>
              </p:ext>
            </p:extLst>
          </p:nvPr>
        </p:nvGraphicFramePr>
        <p:xfrm>
          <a:off x="1835696" y="1275606"/>
          <a:ext cx="4032448" cy="2880323"/>
        </p:xfrm>
        <a:graphic>
          <a:graphicData uri="http://schemas.openxmlformats.org/drawingml/2006/table">
            <a:tbl>
              <a:tblPr bandRow="1">
                <a:tableStyleId>{8799B23B-EC83-4686-B30A-512413B5E67A}</a:tableStyleId>
              </a:tblPr>
              <a:tblGrid>
                <a:gridCol w="4032448">
                  <a:extLst>
                    <a:ext uri="{9D8B030D-6E8A-4147-A177-3AD203B41FA5}">
                      <a16:colId xmlns:a16="http://schemas.microsoft.com/office/drawing/2014/main" val="3466859462"/>
                    </a:ext>
                  </a:extLst>
                </a:gridCol>
              </a:tblGrid>
              <a:tr h="2285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800" dirty="0" smtClean="0"/>
                        <a:t>Att demokrati betyder folkstyre.</a:t>
                      </a:r>
                      <a:endParaRPr lang="sv-SE" sz="800" dirty="0"/>
                    </a:p>
                  </a:txBody>
                  <a:tcPr marL="63731" marR="63731" marT="31865" marB="31865"/>
                </a:tc>
                <a:extLst>
                  <a:ext uri="{0D108BD9-81ED-4DB2-BD59-A6C34878D82A}">
                    <a16:rowId xmlns:a16="http://schemas.microsoft.com/office/drawing/2014/main" val="2682709890"/>
                  </a:ext>
                </a:extLst>
              </a:tr>
              <a:tr h="3809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800" dirty="0" smtClean="0"/>
                        <a:t>Att grundlagar är grundläggande lagar, för hur landet ska styras,</a:t>
                      </a:r>
                      <a:r>
                        <a:rPr lang="sv-SE" sz="800" baseline="0" dirty="0" smtClean="0"/>
                        <a:t> </a:t>
                      </a:r>
                      <a:r>
                        <a:rPr lang="sv-SE" sz="800" dirty="0" smtClean="0"/>
                        <a:t>som inte går att rösta</a:t>
                      </a:r>
                      <a:r>
                        <a:rPr lang="sv-SE" sz="800" baseline="0" dirty="0" smtClean="0"/>
                        <a:t> bort så lätt.</a:t>
                      </a:r>
                      <a:endParaRPr lang="sv-SE" sz="800" dirty="0"/>
                    </a:p>
                  </a:txBody>
                  <a:tcPr marL="63731" marR="63731" marT="31865" marB="31865"/>
                </a:tc>
                <a:extLst>
                  <a:ext uri="{0D108BD9-81ED-4DB2-BD59-A6C34878D82A}">
                    <a16:rowId xmlns:a16="http://schemas.microsoft.com/office/drawing/2014/main" val="370250880"/>
                  </a:ext>
                </a:extLst>
              </a:tr>
              <a:tr h="380995">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v-SE" sz="800" baseline="0" dirty="0" smtClean="0"/>
                        <a:t>Att representativ demokrati har representanter medan direkt demokrati inte har det.</a:t>
                      </a:r>
                    </a:p>
                  </a:txBody>
                  <a:tcPr marL="63731" marR="63731" marT="31865" marB="31865"/>
                </a:tc>
                <a:extLst>
                  <a:ext uri="{0D108BD9-81ED-4DB2-BD59-A6C34878D82A}">
                    <a16:rowId xmlns:a16="http://schemas.microsoft.com/office/drawing/2014/main" val="1240463584"/>
                  </a:ext>
                </a:extLst>
              </a:tr>
              <a:tr h="380995">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v-SE" sz="800" dirty="0" smtClean="0"/>
                        <a:t>Att</a:t>
                      </a:r>
                      <a:r>
                        <a:rPr lang="sv-SE" sz="800" baseline="0" dirty="0" smtClean="0"/>
                        <a:t> kommuninvånarna, alltså vi, röstar fram representanter som vi vill ska styra i kommunen.</a:t>
                      </a:r>
                    </a:p>
                  </a:txBody>
                  <a:tcPr marL="63731" marR="63731" marT="31865" marB="31865"/>
                </a:tc>
                <a:extLst>
                  <a:ext uri="{0D108BD9-81ED-4DB2-BD59-A6C34878D82A}">
                    <a16:rowId xmlns:a16="http://schemas.microsoft.com/office/drawing/2014/main" val="3931704036"/>
                  </a:ext>
                </a:extLst>
              </a:tr>
              <a:tr h="314387">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v-SE" sz="800" baseline="0" dirty="0" smtClean="0"/>
                        <a:t>Att kommunfullmäktige är kommunens motsvarighet tillriksdag.</a:t>
                      </a:r>
                    </a:p>
                  </a:txBody>
                  <a:tcPr marL="63731" marR="63731" marT="31865" marB="31865"/>
                </a:tc>
                <a:extLst>
                  <a:ext uri="{0D108BD9-81ED-4DB2-BD59-A6C34878D82A}">
                    <a16:rowId xmlns:a16="http://schemas.microsoft.com/office/drawing/2014/main" val="3161116427"/>
                  </a:ext>
                </a:extLst>
              </a:tr>
              <a:tr h="270375">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v-SE" sz="800" baseline="0" dirty="0" smtClean="0"/>
                        <a:t>Att kommunstyrelsen är kommunens motsvarighet tillregeringen.</a:t>
                      </a:r>
                      <a:endParaRPr lang="sv-SE" sz="800" dirty="0"/>
                    </a:p>
                  </a:txBody>
                  <a:tcPr marL="63731" marR="63731" marT="31865" marB="31865"/>
                </a:tc>
                <a:extLst>
                  <a:ext uri="{0D108BD9-81ED-4DB2-BD59-A6C34878D82A}">
                    <a16:rowId xmlns:a16="http://schemas.microsoft.com/office/drawing/2014/main" val="3040386756"/>
                  </a:ext>
                </a:extLst>
              </a:tr>
              <a:tr h="228597">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v-SE" sz="800" baseline="0" dirty="0" smtClean="0"/>
                        <a:t>Att det finns </a:t>
                      </a:r>
                      <a:r>
                        <a:rPr lang="sv-SE" sz="800" baseline="0" dirty="0" smtClean="0"/>
                        <a:t>16 </a:t>
                      </a:r>
                      <a:r>
                        <a:rPr lang="sv-SE" sz="800" baseline="0" dirty="0" smtClean="0"/>
                        <a:t>nämnder i Jönköpings kommun</a:t>
                      </a:r>
                      <a:endParaRPr lang="sv-SE" sz="800" dirty="0" smtClean="0"/>
                    </a:p>
                  </a:txBody>
                  <a:tcPr marL="63731" marR="63731" marT="31865" marB="31865"/>
                </a:tc>
                <a:extLst>
                  <a:ext uri="{0D108BD9-81ED-4DB2-BD59-A6C34878D82A}">
                    <a16:rowId xmlns:a16="http://schemas.microsoft.com/office/drawing/2014/main" val="1325416254"/>
                  </a:ext>
                </a:extLst>
              </a:tr>
              <a:tr h="314387">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v-SE" sz="800" baseline="0" dirty="0" smtClean="0"/>
                        <a:t>Kommunen ser till att efterfrågan om boende i tillfredsställs varje år.</a:t>
                      </a:r>
                      <a:endParaRPr lang="sv-SE" sz="800" dirty="0" smtClean="0"/>
                    </a:p>
                  </a:txBody>
                  <a:tcPr marL="63731" marR="63731" marT="31865" marB="31865"/>
                </a:tc>
                <a:extLst>
                  <a:ext uri="{0D108BD9-81ED-4DB2-BD59-A6C34878D82A}">
                    <a16:rowId xmlns:a16="http://schemas.microsoft.com/office/drawing/2014/main" val="2689938004"/>
                  </a:ext>
                </a:extLst>
              </a:tr>
              <a:tr h="380995">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v-SE" sz="800" dirty="0" smtClean="0"/>
                        <a:t>Att</a:t>
                      </a:r>
                      <a:r>
                        <a:rPr lang="sv-SE" sz="800" baseline="0" dirty="0" smtClean="0"/>
                        <a:t> d</a:t>
                      </a:r>
                      <a:r>
                        <a:rPr lang="sv-SE" sz="800" dirty="0" smtClean="0"/>
                        <a:t>u kan vara med och påverka på många sett trots att du inte har fyllt 18 än.</a:t>
                      </a:r>
                    </a:p>
                  </a:txBody>
                  <a:tcPr marL="63731" marR="63731" marT="31865" marB="31865"/>
                </a:tc>
                <a:extLst>
                  <a:ext uri="{0D108BD9-81ED-4DB2-BD59-A6C34878D82A}">
                    <a16:rowId xmlns:a16="http://schemas.microsoft.com/office/drawing/2014/main" val="2841714634"/>
                  </a:ext>
                </a:extLst>
              </a:tr>
            </a:tbl>
          </a:graphicData>
        </a:graphic>
      </p:graphicFrame>
      <p:pic>
        <p:nvPicPr>
          <p:cNvPr id="7" name="Bildobjekt 6" descr="File:Logo EPA Schweiz.svg - Wikimedia Common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0145894">
            <a:off x="5606447" y="2596882"/>
            <a:ext cx="2154187" cy="1292512"/>
          </a:xfrm>
          <a:prstGeom prst="rect">
            <a:avLst/>
          </a:prstGeom>
        </p:spPr>
      </p:pic>
    </p:spTree>
    <p:extLst>
      <p:ext uri="{BB962C8B-B14F-4D97-AF65-F5344CB8AC3E}">
        <p14:creationId xmlns:p14="http://schemas.microsoft.com/office/powerpoint/2010/main" val="2719276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691681" y="1131590"/>
            <a:ext cx="5760640" cy="857250"/>
          </a:xfrm>
        </p:spPr>
        <p:txBody>
          <a:bodyPr/>
          <a:lstStyle/>
          <a:p>
            <a:r>
              <a:rPr lang="sv-SE" dirty="0" smtClean="0"/>
              <a:t>Demokratins kännetecken</a:t>
            </a:r>
            <a:endParaRPr lang="sv-SE" dirty="0"/>
          </a:p>
        </p:txBody>
      </p:sp>
      <p:sp>
        <p:nvSpPr>
          <p:cNvPr id="3" name="Platshållare för innehåll 2"/>
          <p:cNvSpPr>
            <a:spLocks noGrp="1"/>
          </p:cNvSpPr>
          <p:nvPr>
            <p:ph idx="1"/>
          </p:nvPr>
        </p:nvSpPr>
        <p:spPr>
          <a:xfrm>
            <a:off x="1691680" y="2160160"/>
            <a:ext cx="5328592" cy="1563718"/>
          </a:xfrm>
        </p:spPr>
        <p:txBody>
          <a:bodyPr>
            <a:normAutofit/>
          </a:bodyPr>
          <a:lstStyle/>
          <a:p>
            <a:r>
              <a:rPr lang="sv-SE" sz="1600" dirty="0" smtClean="0"/>
              <a:t>Folkmakt eller folkstyre</a:t>
            </a:r>
          </a:p>
          <a:p>
            <a:r>
              <a:rPr lang="sv-SE" sz="1600" dirty="0" smtClean="0"/>
              <a:t>Människor är med och bestämmer hur landet ska styras</a:t>
            </a:r>
          </a:p>
          <a:p>
            <a:r>
              <a:rPr lang="sv-SE" sz="1600" dirty="0"/>
              <a:t>R</a:t>
            </a:r>
            <a:r>
              <a:rPr lang="sv-SE" sz="1600" dirty="0" smtClean="0"/>
              <a:t>epresentation, mänskliga fri- och rättigheter, ansvar</a:t>
            </a:r>
            <a:endParaRPr lang="sv-SE" sz="1600" dirty="0"/>
          </a:p>
        </p:txBody>
      </p:sp>
    </p:spTree>
    <p:extLst>
      <p:ext uri="{BB962C8B-B14F-4D97-AF65-F5344CB8AC3E}">
        <p14:creationId xmlns:p14="http://schemas.microsoft.com/office/powerpoint/2010/main" val="3831444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763688" y="644609"/>
            <a:ext cx="5459383" cy="857250"/>
          </a:xfrm>
        </p:spPr>
        <p:txBody>
          <a:bodyPr/>
          <a:lstStyle/>
          <a:p>
            <a:r>
              <a:rPr lang="sv-SE" dirty="0" smtClean="0"/>
              <a:t>Vad är demokrati?</a:t>
            </a:r>
            <a:endParaRPr lang="sv-SE" dirty="0"/>
          </a:p>
        </p:txBody>
      </p:sp>
      <p:sp>
        <p:nvSpPr>
          <p:cNvPr id="3" name="Platshållare för innehåll 2"/>
          <p:cNvSpPr>
            <a:spLocks noGrp="1"/>
          </p:cNvSpPr>
          <p:nvPr>
            <p:ph idx="1"/>
          </p:nvPr>
        </p:nvSpPr>
        <p:spPr>
          <a:xfrm>
            <a:off x="1763688" y="1580607"/>
            <a:ext cx="6507644" cy="504056"/>
          </a:xfrm>
        </p:spPr>
        <p:txBody>
          <a:bodyPr>
            <a:normAutofit/>
          </a:bodyPr>
          <a:lstStyle/>
          <a:p>
            <a:pPr marL="0" indent="0">
              <a:buNone/>
            </a:pPr>
            <a:r>
              <a:rPr lang="sv-SE" sz="1600" i="1" dirty="0" smtClean="0">
                <a:solidFill>
                  <a:srgbClr val="00A382"/>
                </a:solidFill>
              </a:rPr>
              <a:t>Folkstyre = folket har den politiska makten</a:t>
            </a:r>
          </a:p>
        </p:txBody>
      </p:sp>
      <p:sp>
        <p:nvSpPr>
          <p:cNvPr id="4" name="Platshållare för innehåll 2"/>
          <p:cNvSpPr txBox="1">
            <a:spLocks/>
          </p:cNvSpPr>
          <p:nvPr/>
        </p:nvSpPr>
        <p:spPr>
          <a:xfrm>
            <a:off x="1790612" y="2088152"/>
            <a:ext cx="4620606" cy="1995766"/>
          </a:xfrm>
          <a:prstGeom prst="rect">
            <a:avLst/>
          </a:prstGeom>
        </p:spPr>
        <p:txBody>
          <a:bodyPr vert="horz" lIns="91440" tIns="45720" rIns="91440" bIns="45720" rtlCol="0">
            <a:noAutofit/>
          </a:bodyPr>
          <a:lstStyle>
            <a:lvl1pPr marL="342900" indent="-342900" algn="l" defTabSz="914400" rtl="0" eaLnBrk="1" latinLnBrk="0" hangingPunct="1">
              <a:lnSpc>
                <a:spcPct val="114000"/>
              </a:lnSpc>
              <a:spcBef>
                <a:spcPct val="20000"/>
              </a:spcBef>
              <a:buClr>
                <a:schemeClr val="accent3"/>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lnSpc>
                <a:spcPct val="114000"/>
              </a:lnSpc>
              <a:spcBef>
                <a:spcPct val="20000"/>
              </a:spcBef>
              <a:buClr>
                <a:schemeClr val="accent3"/>
              </a:buClr>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14000"/>
              </a:lnSpc>
              <a:spcBef>
                <a:spcPct val="20000"/>
              </a:spcBef>
              <a:buClr>
                <a:schemeClr val="accent3"/>
              </a:buClr>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14000"/>
              </a:lnSpc>
              <a:spcBef>
                <a:spcPct val="20000"/>
              </a:spcBef>
              <a:buClr>
                <a:schemeClr val="accent3"/>
              </a:buClr>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14000"/>
              </a:lnSpc>
              <a:spcBef>
                <a:spcPct val="20000"/>
              </a:spcBef>
              <a:buClr>
                <a:schemeClr val="accent3"/>
              </a:buClr>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sv-SE" sz="1600" dirty="0" smtClean="0"/>
              <a:t>Fria och rättvisa val</a:t>
            </a:r>
          </a:p>
          <a:p>
            <a:r>
              <a:rPr lang="sv-SE" sz="1600" dirty="0" smtClean="0"/>
              <a:t>Flera partier</a:t>
            </a:r>
          </a:p>
          <a:p>
            <a:r>
              <a:rPr lang="sv-SE" sz="1600" dirty="0" smtClean="0"/>
              <a:t>Politiska rättigheter</a:t>
            </a:r>
          </a:p>
          <a:p>
            <a:r>
              <a:rPr lang="sv-SE" sz="1600" dirty="0" smtClean="0"/>
              <a:t>Rättssäkerhet och likhet inför lagen</a:t>
            </a:r>
          </a:p>
          <a:p>
            <a:r>
              <a:rPr lang="sv-SE" sz="1600" dirty="0" smtClean="0"/>
              <a:t>Respekt för de mänskliga rättigheterna</a:t>
            </a:r>
          </a:p>
          <a:p>
            <a:r>
              <a:rPr lang="sv-SE" sz="1600" dirty="0" smtClean="0"/>
              <a:t>En fungerande statsförvaltning</a:t>
            </a:r>
            <a:endParaRPr lang="sv-SE" sz="1600" dirty="0"/>
          </a:p>
        </p:txBody>
      </p:sp>
    </p:spTree>
    <p:extLst>
      <p:ext uri="{BB962C8B-B14F-4D97-AF65-F5344CB8AC3E}">
        <p14:creationId xmlns:p14="http://schemas.microsoft.com/office/powerpoint/2010/main" val="37380094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755576" y="690250"/>
            <a:ext cx="7331591" cy="857250"/>
          </a:xfrm>
        </p:spPr>
        <p:txBody>
          <a:bodyPr/>
          <a:lstStyle/>
          <a:p>
            <a:pPr algn="ctr"/>
            <a:r>
              <a:rPr lang="sv-SE" dirty="0" smtClean="0"/>
              <a:t>Vad är demokrati?</a:t>
            </a:r>
            <a:endParaRPr lang="sv-SE" dirty="0"/>
          </a:p>
        </p:txBody>
      </p:sp>
      <p:pic>
        <p:nvPicPr>
          <p:cNvPr id="5" name="_QT30tEkte4"/>
          <p:cNvPicPr>
            <a:picLocks noRot="1" noChangeAspect="1"/>
          </p:cNvPicPr>
          <p:nvPr>
            <a:videoFile r:link="rId1"/>
          </p:nvPr>
        </p:nvPicPr>
        <p:blipFill rotWithShape="1">
          <a:blip r:embed="rId4"/>
          <a:srcRect t="13093" b="12714"/>
          <a:stretch/>
        </p:blipFill>
        <p:spPr>
          <a:xfrm>
            <a:off x="2707795" y="1635646"/>
            <a:ext cx="3427151" cy="1936166"/>
          </a:xfrm>
          <a:prstGeom prst="rect">
            <a:avLst/>
          </a:prstGeom>
        </p:spPr>
      </p:pic>
      <p:sp>
        <p:nvSpPr>
          <p:cNvPr id="6" name="Rektangel 5"/>
          <p:cNvSpPr/>
          <p:nvPr/>
        </p:nvSpPr>
        <p:spPr>
          <a:xfrm>
            <a:off x="2796566" y="3723878"/>
            <a:ext cx="3249608" cy="369332"/>
          </a:xfrm>
          <a:prstGeom prst="rect">
            <a:avLst/>
          </a:prstGeom>
        </p:spPr>
        <p:txBody>
          <a:bodyPr wrap="none">
            <a:spAutoFit/>
          </a:bodyPr>
          <a:lstStyle/>
          <a:p>
            <a:r>
              <a:rPr lang="sv-SE" dirty="0">
                <a:hlinkClick r:id="rId5"/>
              </a:rPr>
              <a:t>https://youtu.be/_QT30tEkte4</a:t>
            </a:r>
            <a:r>
              <a:rPr lang="sv-SE" dirty="0"/>
              <a:t> </a:t>
            </a:r>
          </a:p>
        </p:txBody>
      </p:sp>
    </p:spTree>
    <p:extLst>
      <p:ext uri="{BB962C8B-B14F-4D97-AF65-F5344CB8AC3E}">
        <p14:creationId xmlns:p14="http://schemas.microsoft.com/office/powerpoint/2010/main" val="373361487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5"/>
                                        </p:tgtEl>
                                      </p:cBhvr>
                                    </p:cmd>
                                  </p:childTnLst>
                                </p:cTn>
                              </p:par>
                            </p:childTnLst>
                          </p:cTn>
                        </p:par>
                      </p:childTnLst>
                    </p:cTn>
                  </p:par>
                </p:childTnLst>
              </p:cTn>
              <p:nextCondLst>
                <p:cond evt="onClick" delay="0">
                  <p:tgtEl>
                    <p:spTgt spid="5"/>
                  </p:tgtEl>
                </p:cond>
              </p:nextCondLst>
            </p:seq>
            <p:video>
              <p:cMediaNode>
                <p:cTn id="7" fill="hold" display="0">
                  <p:stCondLst>
                    <p:cond delay="indefinite"/>
                  </p:stCondLst>
                </p:cTn>
                <p:tgtEl>
                  <p:spTgt spid="5"/>
                </p:tgtEl>
              </p:cMediaNode>
            </p:vide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691680" y="230993"/>
            <a:ext cx="5616624" cy="857250"/>
          </a:xfrm>
        </p:spPr>
        <p:txBody>
          <a:bodyPr/>
          <a:lstStyle/>
          <a:p>
            <a:pPr algn="ctr"/>
            <a:r>
              <a:rPr lang="sv-SE" dirty="0" smtClean="0"/>
              <a:t>Tre centrala värden</a:t>
            </a:r>
            <a:endParaRPr lang="sv-SE" dirty="0"/>
          </a:p>
        </p:txBody>
      </p:sp>
      <p:grpSp>
        <p:nvGrpSpPr>
          <p:cNvPr id="12" name="Grupp 11"/>
          <p:cNvGrpSpPr/>
          <p:nvPr/>
        </p:nvGrpSpPr>
        <p:grpSpPr>
          <a:xfrm>
            <a:off x="827584" y="1273865"/>
            <a:ext cx="7056784" cy="2819345"/>
            <a:chOff x="827584" y="1273865"/>
            <a:chExt cx="7056784" cy="2819345"/>
          </a:xfrm>
        </p:grpSpPr>
        <p:sp>
          <p:nvSpPr>
            <p:cNvPr id="6" name="Likbent triangel 5"/>
            <p:cNvSpPr/>
            <p:nvPr/>
          </p:nvSpPr>
          <p:spPr>
            <a:xfrm>
              <a:off x="2699792" y="1704536"/>
              <a:ext cx="3600400" cy="2333593"/>
            </a:xfrm>
            <a:prstGeom prst="triangl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sv-SE"/>
            </a:p>
          </p:txBody>
        </p:sp>
        <p:sp>
          <p:nvSpPr>
            <p:cNvPr id="7" name="textruta 6"/>
            <p:cNvSpPr txBox="1"/>
            <p:nvPr/>
          </p:nvSpPr>
          <p:spPr>
            <a:xfrm>
              <a:off x="3635896" y="1273865"/>
              <a:ext cx="1728192" cy="369332"/>
            </a:xfrm>
            <a:prstGeom prst="rect">
              <a:avLst/>
            </a:prstGeom>
            <a:noFill/>
          </p:spPr>
          <p:txBody>
            <a:bodyPr wrap="square" rtlCol="0">
              <a:spAutoFit/>
            </a:bodyPr>
            <a:lstStyle/>
            <a:p>
              <a:pPr algn="ctr"/>
              <a:r>
                <a:rPr lang="sv-SE" dirty="0" smtClean="0">
                  <a:solidFill>
                    <a:srgbClr val="00A382"/>
                  </a:solidFill>
                </a:rPr>
                <a:t>Folkstyre</a:t>
              </a:r>
              <a:endParaRPr lang="sv-SE" dirty="0">
                <a:solidFill>
                  <a:srgbClr val="00A382"/>
                </a:solidFill>
              </a:endParaRPr>
            </a:p>
          </p:txBody>
        </p:sp>
        <p:sp>
          <p:nvSpPr>
            <p:cNvPr id="8" name="textruta 7"/>
            <p:cNvSpPr txBox="1"/>
            <p:nvPr/>
          </p:nvSpPr>
          <p:spPr>
            <a:xfrm>
              <a:off x="6156176" y="3723878"/>
              <a:ext cx="1728192" cy="369332"/>
            </a:xfrm>
            <a:prstGeom prst="rect">
              <a:avLst/>
            </a:prstGeom>
            <a:noFill/>
          </p:spPr>
          <p:txBody>
            <a:bodyPr wrap="square" rtlCol="0">
              <a:spAutoFit/>
            </a:bodyPr>
            <a:lstStyle/>
            <a:p>
              <a:pPr algn="ctr"/>
              <a:r>
                <a:rPr lang="sv-SE" dirty="0" smtClean="0">
                  <a:solidFill>
                    <a:srgbClr val="00A382"/>
                  </a:solidFill>
                </a:rPr>
                <a:t>Rättsstat</a:t>
              </a:r>
              <a:endParaRPr lang="sv-SE" dirty="0">
                <a:solidFill>
                  <a:srgbClr val="00A382"/>
                </a:solidFill>
              </a:endParaRPr>
            </a:p>
          </p:txBody>
        </p:sp>
        <p:sp>
          <p:nvSpPr>
            <p:cNvPr id="9" name="textruta 8"/>
            <p:cNvSpPr txBox="1"/>
            <p:nvPr/>
          </p:nvSpPr>
          <p:spPr>
            <a:xfrm>
              <a:off x="827584" y="3723878"/>
              <a:ext cx="1728192" cy="369332"/>
            </a:xfrm>
            <a:prstGeom prst="rect">
              <a:avLst/>
            </a:prstGeom>
            <a:noFill/>
          </p:spPr>
          <p:txBody>
            <a:bodyPr wrap="square" rtlCol="0">
              <a:spAutoFit/>
            </a:bodyPr>
            <a:lstStyle/>
            <a:p>
              <a:pPr algn="ctr"/>
              <a:r>
                <a:rPr lang="sv-SE" dirty="0" smtClean="0">
                  <a:solidFill>
                    <a:srgbClr val="00A382"/>
                  </a:solidFill>
                </a:rPr>
                <a:t>Handlingskraft</a:t>
              </a:r>
              <a:endParaRPr lang="sv-SE" dirty="0">
                <a:solidFill>
                  <a:srgbClr val="00A382"/>
                </a:solidFill>
              </a:endParaRPr>
            </a:p>
          </p:txBody>
        </p:sp>
        <p:sp>
          <p:nvSpPr>
            <p:cNvPr id="10" name="textruta 9"/>
            <p:cNvSpPr txBox="1"/>
            <p:nvPr/>
          </p:nvSpPr>
          <p:spPr>
            <a:xfrm>
              <a:off x="3635896" y="3147814"/>
              <a:ext cx="1728192" cy="646331"/>
            </a:xfrm>
            <a:prstGeom prst="rect">
              <a:avLst/>
            </a:prstGeom>
            <a:noFill/>
          </p:spPr>
          <p:txBody>
            <a:bodyPr wrap="square" rtlCol="0">
              <a:spAutoFit/>
            </a:bodyPr>
            <a:lstStyle/>
            <a:p>
              <a:pPr algn="ctr"/>
              <a:r>
                <a:rPr lang="sv-SE" b="1" dirty="0" smtClean="0">
                  <a:solidFill>
                    <a:schemeClr val="bg1"/>
                  </a:solidFill>
                </a:rPr>
                <a:t>Demokratins triangeldrama</a:t>
              </a:r>
              <a:endParaRPr lang="sv-SE" b="1" dirty="0">
                <a:solidFill>
                  <a:schemeClr val="bg1"/>
                </a:solidFill>
              </a:endParaRPr>
            </a:p>
          </p:txBody>
        </p:sp>
      </p:grpSp>
    </p:spTree>
    <p:extLst>
      <p:ext uri="{BB962C8B-B14F-4D97-AF65-F5344CB8AC3E}">
        <p14:creationId xmlns:p14="http://schemas.microsoft.com/office/powerpoint/2010/main" val="39219511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47039" y="627534"/>
            <a:ext cx="7325361" cy="857250"/>
          </a:xfrm>
        </p:spPr>
        <p:txBody>
          <a:bodyPr/>
          <a:lstStyle/>
          <a:p>
            <a:pPr algn="ctr"/>
            <a:r>
              <a:rPr lang="sv-SE" dirty="0" smtClean="0"/>
              <a:t>Hur styrs vår kommun?</a:t>
            </a:r>
            <a:endParaRPr lang="sv-SE" dirty="0"/>
          </a:p>
        </p:txBody>
      </p:sp>
      <p:pic>
        <p:nvPicPr>
          <p:cNvPr id="4" name="4r0lur-tWos"/>
          <p:cNvPicPr>
            <a:picLocks noGrp="1" noRot="1" noChangeAspect="1"/>
          </p:cNvPicPr>
          <p:nvPr>
            <p:ph idx="1"/>
            <a:videoFile r:link="rId1"/>
          </p:nvPr>
        </p:nvPicPr>
        <p:blipFill rotWithShape="1">
          <a:blip r:embed="rId3"/>
          <a:srcRect t="12468" b="12877"/>
          <a:stretch/>
        </p:blipFill>
        <p:spPr>
          <a:xfrm>
            <a:off x="2627784" y="1595390"/>
            <a:ext cx="3600400" cy="2025224"/>
          </a:xfrm>
          <a:prstGeom prst="rect">
            <a:avLst/>
          </a:prstGeom>
        </p:spPr>
      </p:pic>
      <p:sp>
        <p:nvSpPr>
          <p:cNvPr id="5" name="Rektangel 4"/>
          <p:cNvSpPr/>
          <p:nvPr/>
        </p:nvSpPr>
        <p:spPr>
          <a:xfrm>
            <a:off x="3002415" y="3755630"/>
            <a:ext cx="3014608" cy="369332"/>
          </a:xfrm>
          <a:prstGeom prst="rect">
            <a:avLst/>
          </a:prstGeom>
        </p:spPr>
        <p:txBody>
          <a:bodyPr wrap="none">
            <a:spAutoFit/>
          </a:bodyPr>
          <a:lstStyle/>
          <a:p>
            <a:r>
              <a:rPr lang="sv-SE" dirty="0">
                <a:solidFill>
                  <a:srgbClr val="FFFFFF"/>
                </a:solidFill>
                <a:latin typeface="Roboto"/>
                <a:hlinkClick r:id="rId4"/>
              </a:rPr>
              <a:t>https://youtu.be/4r0lur-tWos</a:t>
            </a:r>
            <a:endParaRPr lang="sv-SE" dirty="0"/>
          </a:p>
        </p:txBody>
      </p:sp>
    </p:spTree>
    <p:extLst>
      <p:ext uri="{BB962C8B-B14F-4D97-AF65-F5344CB8AC3E}">
        <p14:creationId xmlns:p14="http://schemas.microsoft.com/office/powerpoint/2010/main" val="3758991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4"/>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4"/>
                                        </p:tgtEl>
                                      </p:cBhvr>
                                    </p:cmd>
                                  </p:childTnLst>
                                </p:cTn>
                              </p:par>
                            </p:childTnLst>
                          </p:cTn>
                        </p:par>
                      </p:childTnLst>
                    </p:cTn>
                  </p:par>
                </p:childTnLst>
              </p:cTn>
              <p:nextCondLst>
                <p:cond evt="onClick" delay="0">
                  <p:tgtEl>
                    <p:spTgt spid="4"/>
                  </p:tgtEl>
                </p:cond>
              </p:nextCondLst>
            </p:seq>
            <p:video>
              <p:cMediaNode>
                <p:cTn id="12" fill="hold" display="0">
                  <p:stCondLst>
                    <p:cond delay="indefinite"/>
                  </p:stCondLst>
                </p:cTn>
                <p:tgtEl>
                  <p:spTgt spid="4"/>
                </p:tgtEl>
              </p:cMediaNode>
            </p:vide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ruta 4"/>
          <p:cNvSpPr txBox="1"/>
          <p:nvPr/>
        </p:nvSpPr>
        <p:spPr>
          <a:xfrm>
            <a:off x="1827312" y="1635646"/>
            <a:ext cx="7200800" cy="646331"/>
          </a:xfrm>
          <a:prstGeom prst="rect">
            <a:avLst/>
          </a:prstGeom>
          <a:noFill/>
        </p:spPr>
        <p:txBody>
          <a:bodyPr wrap="square" rtlCol="0">
            <a:spAutoFit/>
          </a:bodyPr>
          <a:lstStyle/>
          <a:p>
            <a:r>
              <a:rPr lang="sv-SE" sz="3600" dirty="0" smtClean="0">
                <a:solidFill>
                  <a:srgbClr val="00A382"/>
                </a:solidFill>
              </a:rPr>
              <a:t>Det gör vi för demokratin. </a:t>
            </a:r>
            <a:endParaRPr lang="sv-SE" sz="3600" dirty="0">
              <a:solidFill>
                <a:srgbClr val="00A382"/>
              </a:solidFill>
            </a:endParaRPr>
          </a:p>
        </p:txBody>
      </p:sp>
      <p:sp>
        <p:nvSpPr>
          <p:cNvPr id="7" name="textruta 6"/>
          <p:cNvSpPr txBox="1"/>
          <p:nvPr/>
        </p:nvSpPr>
        <p:spPr>
          <a:xfrm>
            <a:off x="1835696" y="2573491"/>
            <a:ext cx="5904656" cy="830997"/>
          </a:xfrm>
          <a:prstGeom prst="rect">
            <a:avLst/>
          </a:prstGeom>
          <a:noFill/>
        </p:spPr>
        <p:txBody>
          <a:bodyPr wrap="square" rtlCol="0">
            <a:spAutoFit/>
          </a:bodyPr>
          <a:lstStyle/>
          <a:p>
            <a:r>
              <a:rPr lang="sv-SE" sz="1400" dirty="0">
                <a:hlinkClick r:id="rId2"/>
              </a:rPr>
              <a:t>https://</a:t>
            </a:r>
            <a:r>
              <a:rPr lang="sv-SE" sz="1600" dirty="0" smtClean="0">
                <a:hlinkClick r:id="rId2"/>
              </a:rPr>
              <a:t>stadskontoretplay.screen9.tv/media/l591E1Xe8dRTO-2FRhDkkQ/vad-arbetar-vi-med</a:t>
            </a:r>
            <a:endParaRPr lang="sv-SE" sz="1600" dirty="0" smtClean="0"/>
          </a:p>
          <a:p>
            <a:endParaRPr lang="sv-SE" sz="1600" i="1" dirty="0"/>
          </a:p>
        </p:txBody>
      </p:sp>
    </p:spTree>
    <p:extLst>
      <p:ext uri="{BB962C8B-B14F-4D97-AF65-F5344CB8AC3E}">
        <p14:creationId xmlns:p14="http://schemas.microsoft.com/office/powerpoint/2010/main" val="6181777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763688" y="1135013"/>
            <a:ext cx="5544616" cy="857250"/>
          </a:xfrm>
        </p:spPr>
        <p:txBody>
          <a:bodyPr>
            <a:noAutofit/>
          </a:bodyPr>
          <a:lstStyle/>
          <a:p>
            <a:r>
              <a:rPr lang="sv-SE" dirty="0" smtClean="0"/>
              <a:t>En mänsklig rättighet </a:t>
            </a:r>
            <a:br>
              <a:rPr lang="sv-SE" dirty="0" smtClean="0"/>
            </a:br>
            <a:r>
              <a:rPr lang="sv-SE" sz="2400" dirty="0" smtClean="0"/>
              <a:t>- grundlagar och värderingar</a:t>
            </a:r>
            <a:r>
              <a:rPr lang="sv-SE" sz="2400" i="1" dirty="0" smtClean="0">
                <a:solidFill>
                  <a:srgbClr val="00A382"/>
                </a:solidFill>
              </a:rPr>
              <a:t/>
            </a:r>
            <a:br>
              <a:rPr lang="sv-SE" sz="2400" i="1" dirty="0" smtClean="0">
                <a:solidFill>
                  <a:srgbClr val="00A382"/>
                </a:solidFill>
              </a:rPr>
            </a:br>
            <a:endParaRPr lang="sv-SE" sz="2400" dirty="0"/>
          </a:p>
        </p:txBody>
      </p:sp>
      <p:sp>
        <p:nvSpPr>
          <p:cNvPr id="3" name="Platshållare för innehåll 2"/>
          <p:cNvSpPr>
            <a:spLocks noGrp="1"/>
          </p:cNvSpPr>
          <p:nvPr>
            <p:ph idx="1"/>
          </p:nvPr>
        </p:nvSpPr>
        <p:spPr>
          <a:xfrm>
            <a:off x="1835696" y="1419622"/>
            <a:ext cx="6408712" cy="2520280"/>
          </a:xfrm>
        </p:spPr>
        <p:txBody>
          <a:bodyPr>
            <a:noAutofit/>
          </a:bodyPr>
          <a:lstStyle/>
          <a:p>
            <a:pPr marL="0" indent="0" algn="ctr">
              <a:buNone/>
            </a:pPr>
            <a:r>
              <a:rPr lang="sv-SE" sz="1800" dirty="0" smtClean="0"/>
              <a:t/>
            </a:r>
            <a:br>
              <a:rPr lang="sv-SE" sz="1800" dirty="0" smtClean="0"/>
            </a:br>
            <a:endParaRPr lang="sv-SE" sz="1800" dirty="0"/>
          </a:p>
          <a:p>
            <a:pPr marL="0" indent="0">
              <a:buNone/>
            </a:pPr>
            <a:r>
              <a:rPr lang="sv-SE" sz="1600" i="1" dirty="0" smtClean="0">
                <a:solidFill>
                  <a:srgbClr val="00A382"/>
                </a:solidFill>
              </a:rPr>
              <a:t>Grundlagarna skyddar </a:t>
            </a:r>
            <a:r>
              <a:rPr lang="sv-SE" sz="1600" i="1" dirty="0">
                <a:solidFill>
                  <a:srgbClr val="00A382"/>
                </a:solidFill>
              </a:rPr>
              <a:t>din rätt att engagera </a:t>
            </a:r>
            <a:r>
              <a:rPr lang="sv-SE" sz="1600" i="1" dirty="0" smtClean="0">
                <a:solidFill>
                  <a:srgbClr val="00A382"/>
                </a:solidFill>
              </a:rPr>
              <a:t>dig.</a:t>
            </a:r>
            <a:endParaRPr lang="sv-SE" sz="1600" dirty="0" smtClean="0"/>
          </a:p>
          <a:p>
            <a:r>
              <a:rPr lang="sv-SE" sz="1600" dirty="0" smtClean="0"/>
              <a:t>Regeringsformen</a:t>
            </a:r>
          </a:p>
          <a:p>
            <a:r>
              <a:rPr lang="sv-SE" sz="1600" dirty="0" smtClean="0"/>
              <a:t>Tryckfrihetsförordningen</a:t>
            </a:r>
          </a:p>
          <a:p>
            <a:r>
              <a:rPr lang="sv-SE" sz="1600" dirty="0" smtClean="0"/>
              <a:t>Yttrandefrihetsgrundlagen</a:t>
            </a:r>
          </a:p>
          <a:p>
            <a:r>
              <a:rPr lang="sv-SE" sz="1600" dirty="0" smtClean="0"/>
              <a:t>Successionsordningen </a:t>
            </a:r>
            <a:br>
              <a:rPr lang="sv-SE" sz="1600" dirty="0" smtClean="0"/>
            </a:br>
            <a:endParaRPr lang="sv-SE" sz="1600" dirty="0" smtClean="0"/>
          </a:p>
        </p:txBody>
      </p:sp>
    </p:spTree>
    <p:extLst>
      <p:ext uri="{BB962C8B-B14F-4D97-AF65-F5344CB8AC3E}">
        <p14:creationId xmlns:p14="http://schemas.microsoft.com/office/powerpoint/2010/main" val="9056696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783143" y="483518"/>
            <a:ext cx="7325361" cy="857250"/>
          </a:xfrm>
        </p:spPr>
        <p:txBody>
          <a:bodyPr>
            <a:normAutofit fontScale="90000"/>
          </a:bodyPr>
          <a:lstStyle/>
          <a:p>
            <a:r>
              <a:rPr lang="sv-SE" dirty="0" smtClean="0"/>
              <a:t>En mänsklig rättighet</a:t>
            </a:r>
            <a:br>
              <a:rPr lang="sv-SE" dirty="0" smtClean="0"/>
            </a:br>
            <a:r>
              <a:rPr lang="sv-SE" sz="2700" dirty="0" smtClean="0"/>
              <a:t>- friheter och rättigheter</a:t>
            </a:r>
            <a:endParaRPr lang="sv-SE" sz="2700" dirty="0"/>
          </a:p>
        </p:txBody>
      </p:sp>
      <p:sp>
        <p:nvSpPr>
          <p:cNvPr id="3" name="Platshållare för innehåll 2"/>
          <p:cNvSpPr>
            <a:spLocks noGrp="1"/>
          </p:cNvSpPr>
          <p:nvPr>
            <p:ph idx="1"/>
          </p:nvPr>
        </p:nvSpPr>
        <p:spPr>
          <a:xfrm>
            <a:off x="1783143" y="1491630"/>
            <a:ext cx="5872231" cy="2664296"/>
          </a:xfrm>
        </p:spPr>
        <p:txBody>
          <a:bodyPr>
            <a:normAutofit/>
          </a:bodyPr>
          <a:lstStyle/>
          <a:p>
            <a:pPr marL="0" indent="0">
              <a:buNone/>
            </a:pPr>
            <a:r>
              <a:rPr lang="sv-SE" sz="1600" i="1" dirty="0">
                <a:solidFill>
                  <a:srgbClr val="00A382"/>
                </a:solidFill>
              </a:rPr>
              <a:t>Skyddar våra fri- och rättigheter i ett demokratiskt </a:t>
            </a:r>
            <a:r>
              <a:rPr lang="sv-SE" sz="1600" i="1" dirty="0" smtClean="0">
                <a:solidFill>
                  <a:srgbClr val="00A382"/>
                </a:solidFill>
              </a:rPr>
              <a:t>samhälle</a:t>
            </a:r>
            <a:endParaRPr lang="sv-SE" sz="1600" dirty="0" smtClean="0"/>
          </a:p>
          <a:p>
            <a:r>
              <a:rPr lang="sv-SE" sz="1600" dirty="0" smtClean="0"/>
              <a:t>Informationsfrihet</a:t>
            </a:r>
          </a:p>
          <a:p>
            <a:r>
              <a:rPr lang="sv-SE" sz="1600" dirty="0" smtClean="0"/>
              <a:t>Åsiktsfrihet</a:t>
            </a:r>
          </a:p>
          <a:p>
            <a:r>
              <a:rPr lang="sv-SE" sz="1600" dirty="0" smtClean="0"/>
              <a:t>Tryck- och yttrandefrihet</a:t>
            </a:r>
          </a:p>
          <a:p>
            <a:r>
              <a:rPr lang="sv-SE" sz="1600" dirty="0" smtClean="0"/>
              <a:t>Rätt till insyn</a:t>
            </a:r>
          </a:p>
          <a:p>
            <a:r>
              <a:rPr lang="sv-SE" sz="1600" dirty="0" smtClean="0"/>
              <a:t>Rättssäkerhet</a:t>
            </a:r>
          </a:p>
          <a:p>
            <a:r>
              <a:rPr lang="sv-SE" sz="1600" dirty="0" smtClean="0"/>
              <a:t>Skydd mot diskriminering</a:t>
            </a:r>
          </a:p>
          <a:p>
            <a:r>
              <a:rPr lang="sv-SE" sz="1600" dirty="0" smtClean="0"/>
              <a:t>Möte-, förenings- och demonstrationsfrihet</a:t>
            </a:r>
            <a:endParaRPr lang="sv-SE" sz="1600" dirty="0"/>
          </a:p>
        </p:txBody>
      </p:sp>
    </p:spTree>
    <p:extLst>
      <p:ext uri="{BB962C8B-B14F-4D97-AF65-F5344CB8AC3E}">
        <p14:creationId xmlns:p14="http://schemas.microsoft.com/office/powerpoint/2010/main" val="2947172008"/>
      </p:ext>
    </p:extLst>
  </p:cSld>
  <p:clrMapOvr>
    <a:masterClrMapping/>
  </p:clrMapOvr>
</p:sld>
</file>

<file path=ppt/theme/theme1.xml><?xml version="1.0" encoding="utf-8"?>
<a:theme xmlns:a="http://schemas.openxmlformats.org/drawingml/2006/main" name="Office-tema">
  <a:themeElements>
    <a:clrScheme name="Kommunblå">
      <a:dk1>
        <a:sysClr val="windowText" lastClr="000000"/>
      </a:dk1>
      <a:lt1>
        <a:sysClr val="window" lastClr="FFFFFF"/>
      </a:lt1>
      <a:dk2>
        <a:srgbClr val="183D49"/>
      </a:dk2>
      <a:lt2>
        <a:srgbClr val="EDEAE4"/>
      </a:lt2>
      <a:accent1>
        <a:srgbClr val="007FC8"/>
      </a:accent1>
      <a:accent2>
        <a:srgbClr val="DC3D4D"/>
      </a:accent2>
      <a:accent3>
        <a:srgbClr val="00A483"/>
      </a:accent3>
      <a:accent4>
        <a:srgbClr val="39BBCF"/>
      </a:accent4>
      <a:accent5>
        <a:srgbClr val="ED6F51"/>
      </a:accent5>
      <a:accent6>
        <a:srgbClr val="794695"/>
      </a:accent6>
      <a:hlink>
        <a:srgbClr val="0000FF"/>
      </a:hlink>
      <a:folHlink>
        <a:srgbClr val="800080"/>
      </a:folHlink>
    </a:clrScheme>
    <a:fontScheme name="Anpassat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MR Grön m färglogga </Template>
  <TotalTime>109</TotalTime>
  <Words>2713</Words>
  <Application>Microsoft Office PowerPoint</Application>
  <PresentationFormat>Bildspel på skärmen (16:9)</PresentationFormat>
  <Paragraphs>163</Paragraphs>
  <Slides>12</Slides>
  <Notes>8</Notes>
  <HiddenSlides>0</HiddenSlides>
  <MMClips>2</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12</vt:i4>
      </vt:variant>
    </vt:vector>
  </HeadingPairs>
  <TitlesOfParts>
    <vt:vector size="16" baseType="lpstr">
      <vt:lpstr>Arial</vt:lpstr>
      <vt:lpstr>Calibri</vt:lpstr>
      <vt:lpstr>Roboto</vt:lpstr>
      <vt:lpstr>Office-tema</vt:lpstr>
      <vt:lpstr>Vad är demokrati?</vt:lpstr>
      <vt:lpstr>Demokratins kännetecken</vt:lpstr>
      <vt:lpstr>Vad är demokrati?</vt:lpstr>
      <vt:lpstr>Vad är demokrati?</vt:lpstr>
      <vt:lpstr>Tre centrala värden</vt:lpstr>
      <vt:lpstr>Hur styrs vår kommun?</vt:lpstr>
      <vt:lpstr>PowerPoint-presentation</vt:lpstr>
      <vt:lpstr>En mänsklig rättighet  - grundlagar och värderingar </vt:lpstr>
      <vt:lpstr>En mänsklig rättighet - friheter och rättigheter</vt:lpstr>
      <vt:lpstr>En mänsklig rättighet - värderingar</vt:lpstr>
      <vt:lpstr>    Barnkonventionen  – barnens rättigheter</vt:lpstr>
      <vt:lpstr>Nu vet du… </vt:lpstr>
    </vt:vector>
  </TitlesOfParts>
  <Company>Jönköping kommun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Vad är demokrati?</dc:title>
  <dc:creator>Jaqueline Nilsén</dc:creator>
  <cp:lastModifiedBy>Gabriella Fäldt</cp:lastModifiedBy>
  <cp:revision>22</cp:revision>
  <dcterms:created xsi:type="dcterms:W3CDTF">2020-07-10T08:34:54Z</dcterms:created>
  <dcterms:modified xsi:type="dcterms:W3CDTF">2020-08-31T06:30:27Z</dcterms:modified>
</cp:coreProperties>
</file>