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76340" autoAdjust="0"/>
  </p:normalViewPr>
  <p:slideViewPr>
    <p:cSldViewPr>
      <p:cViewPr varScale="1">
        <p:scale>
          <a:sx n="96" d="100"/>
          <a:sy n="96" d="100"/>
        </p:scale>
        <p:origin x="23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C3A54-C7D3-4DF7-9D7B-4797A6980751}" type="datetimeFigureOut">
              <a:rPr lang="sv-SE" smtClean="0"/>
              <a:t>2020-08-31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0C95A-3171-41B5-ACC1-3DA6C39A40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4024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Studiematerialet </a:t>
            </a:r>
            <a:r>
              <a:rPr lang="sv-SE" i="1" dirty="0" smtClean="0"/>
              <a:t>Demokratens</a:t>
            </a:r>
            <a:r>
              <a:rPr lang="sv-SE" i="1" baseline="0" dirty="0" smtClean="0"/>
              <a:t> handbok </a:t>
            </a:r>
            <a:r>
              <a:rPr lang="sv-SE" i="0" baseline="0" dirty="0" smtClean="0"/>
              <a:t>finns att ladda ner här:</a:t>
            </a:r>
          </a:p>
          <a:p>
            <a:r>
              <a:rPr lang="sv-SE" dirty="0" smtClean="0"/>
              <a:t>https://www.riksdagen.se/globalassets/15.-bestall-och-ladda-ned/studiematerial/demokratens-handbok-190516-web.pdf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0C95A-3171-41B5-ACC1-3DA6C39A40B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8709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0C95A-3171-41B5-ACC1-3DA6C39A40BC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6976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Förslag på övning:</a:t>
            </a:r>
          </a:p>
          <a:p>
            <a:endParaRPr lang="sv-SE" dirty="0" smtClean="0"/>
          </a:p>
          <a:p>
            <a:r>
              <a:rPr lang="sv-SE" dirty="0" smtClean="0"/>
              <a:t>Personerna</a:t>
            </a:r>
            <a:r>
              <a:rPr lang="sv-SE" baseline="0" dirty="0" smtClean="0"/>
              <a:t> på bilden tilldelas en ungdom/grupp.</a:t>
            </a:r>
          </a:p>
          <a:p>
            <a:r>
              <a:rPr lang="sv-SE" baseline="0" dirty="0" smtClean="0"/>
              <a:t>Hitta mer information om personen – vad har de förändrat/påverkat.</a:t>
            </a:r>
          </a:p>
          <a:p>
            <a:endParaRPr lang="sv-SE" baseline="0" dirty="0" smtClean="0"/>
          </a:p>
          <a:p>
            <a:r>
              <a:rPr lang="sv-SE" baseline="0" dirty="0" smtClean="0"/>
              <a:t>Fortsättning på övningen:</a:t>
            </a:r>
          </a:p>
          <a:p>
            <a:r>
              <a:rPr lang="sv-SE" baseline="0" dirty="0" smtClean="0"/>
              <a:t>Finns det andra barn/unga som påverkat.</a:t>
            </a:r>
          </a:p>
          <a:p>
            <a:r>
              <a:rPr lang="sv-SE" baseline="0" dirty="0" smtClean="0"/>
              <a:t>Hitta dem och vad de gjort. </a:t>
            </a:r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0C95A-3171-41B5-ACC1-3DA6C39A40BC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9742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Ett exempel på hur barn och unga påverkar i Jönköpings kommun och samhället.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0C95A-3171-41B5-ACC1-3DA6C39A40BC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2709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Vad blir</a:t>
            </a:r>
            <a:r>
              <a:rPr lang="sv-SE" baseline="0" dirty="0" smtClean="0"/>
              <a:t> nästa steg för att påverka? Hur går ni vidare?</a:t>
            </a:r>
          </a:p>
          <a:p>
            <a:endParaRPr lang="sv-SE" baseline="0" dirty="0" smtClean="0"/>
          </a:p>
          <a:p>
            <a:r>
              <a:rPr lang="sv-SE" baseline="0" dirty="0" smtClean="0"/>
              <a:t>Presentationen har gett olika förslag på hur barn och unga kan påverka. Nu är det dags för nästa steg – GÖRA.</a:t>
            </a:r>
          </a:p>
          <a:p>
            <a:endParaRPr lang="sv-SE" baseline="0" dirty="0" smtClean="0"/>
          </a:p>
          <a:p>
            <a:r>
              <a:rPr lang="sv-SE" baseline="0" dirty="0" smtClean="0"/>
              <a:t>Kom det fram något under demokratidialogerna som ungdomarna vill påverka. </a:t>
            </a:r>
          </a:p>
          <a:p>
            <a:r>
              <a:rPr lang="sv-SE" baseline="0" dirty="0" smtClean="0">
                <a:sym typeface="Wingdings" panose="05000000000000000000" pitchFamily="2" charset="2"/>
              </a:rPr>
              <a:t> </a:t>
            </a:r>
            <a:r>
              <a:rPr lang="sv-SE" baseline="0" dirty="0" smtClean="0"/>
              <a:t>Väl ut något som passar individen/gruppen och GÖR.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0C95A-3171-41B5-ACC1-3DA6C39A40BC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9900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9199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accent3"/>
              </a:buClr>
              <a:buFont typeface="Arial" panose="020B0604020202020204" pitchFamily="34" charset="0"/>
              <a:buChar char="●"/>
              <a:defRPr sz="2000"/>
            </a:lvl1pPr>
            <a:lvl2pPr>
              <a:buClr>
                <a:schemeClr val="accent3"/>
              </a:buClr>
              <a:defRPr sz="1800"/>
            </a:lvl2pPr>
            <a:lvl3pPr marL="1143000" indent="-228600">
              <a:buClr>
                <a:schemeClr val="accent3"/>
              </a:buClr>
              <a:buFont typeface="Arial" panose="020B0604020202020204" pitchFamily="34" charset="0"/>
              <a:buChar char="●"/>
              <a:defRPr sz="1600"/>
            </a:lvl3pPr>
            <a:lvl4pPr>
              <a:buClr>
                <a:schemeClr val="accent3"/>
              </a:buClr>
              <a:defRPr sz="1400"/>
            </a:lvl4pPr>
            <a:lvl5pPr marL="2057400" indent="-228600">
              <a:buClr>
                <a:schemeClr val="accent3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179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47039" y="667790"/>
            <a:ext cx="7901425" cy="85725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0682" y="1728455"/>
            <a:ext cx="3596208" cy="2670945"/>
          </a:xfrm>
        </p:spPr>
        <p:txBody>
          <a:bodyPr/>
          <a:lstStyle>
            <a:lvl1pPr marL="342900" indent="-342900">
              <a:buClr>
                <a:schemeClr val="accent3"/>
              </a:buClr>
              <a:buFont typeface="Arial" panose="020B0604020202020204" pitchFamily="34" charset="0"/>
              <a:buChar char="●"/>
              <a:defRPr sz="2000"/>
            </a:lvl1pPr>
            <a:lvl2pPr>
              <a:defRPr sz="1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32040" y="1735614"/>
            <a:ext cx="3754760" cy="2670944"/>
          </a:xfrm>
        </p:spPr>
        <p:txBody>
          <a:bodyPr/>
          <a:lstStyle>
            <a:lvl1pPr marL="342900" indent="-342900">
              <a:buClr>
                <a:schemeClr val="accent3"/>
              </a:buClr>
              <a:buFont typeface="Arial" panose="020B0604020202020204" pitchFamily="34" charset="0"/>
              <a:buChar char="●"/>
              <a:defRPr sz="2000"/>
            </a:lvl1pPr>
            <a:lvl2pPr>
              <a:defRPr sz="1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18237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898776" cy="47982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898776" cy="2812802"/>
          </a:xfrm>
        </p:spPr>
        <p:txBody>
          <a:bodyPr/>
          <a:lstStyle>
            <a:lvl1pPr marL="342900" indent="-342900">
              <a:buClr>
                <a:schemeClr val="accent3"/>
              </a:buClr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812802"/>
          </a:xfrm>
        </p:spPr>
        <p:txBody>
          <a:bodyPr/>
          <a:lstStyle>
            <a:lvl1pPr marL="342900" indent="-342900">
              <a:buClr>
                <a:schemeClr val="accent3"/>
              </a:buClr>
              <a:buFont typeface="Arial" panose="020B0604020202020204" pitchFamily="34" charset="0"/>
              <a:buChar char="●"/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3772015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6855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809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3435846"/>
            <a:ext cx="5486400" cy="425054"/>
          </a:xfrm>
        </p:spPr>
        <p:txBody>
          <a:bodyPr anchor="b">
            <a:noAutofit/>
          </a:bodyPr>
          <a:lstStyle>
            <a:lvl1pPr algn="l">
              <a:defRPr sz="2200" b="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411510"/>
            <a:ext cx="5486400" cy="29901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386789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834841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47039" y="667790"/>
            <a:ext cx="7901425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0009" y="1728112"/>
            <a:ext cx="7888455" cy="2715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8357"/>
            <a:ext cx="9144000" cy="505143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376" y="51470"/>
            <a:ext cx="1563600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38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114000"/>
        </a:lnSpc>
        <a:spcBef>
          <a:spcPct val="20000"/>
        </a:spcBef>
        <a:buClr>
          <a:schemeClr val="accent3"/>
        </a:buClr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lnSpc>
          <a:spcPct val="114000"/>
        </a:lnSpc>
        <a:spcBef>
          <a:spcPct val="20000"/>
        </a:spcBef>
        <a:buClr>
          <a:schemeClr val="accent3"/>
        </a:buClr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ct val="20000"/>
        </a:spcBef>
        <a:buClr>
          <a:schemeClr val="accent3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ct val="20000"/>
        </a:spcBef>
        <a:buClr>
          <a:schemeClr val="accent3"/>
        </a:buClr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ct val="20000"/>
        </a:spcBef>
        <a:buClr>
          <a:schemeClr val="accent3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l-THK9-Fp8" TargetMode="External"/><Relationship Id="rId4" Type="http://schemas.openxmlformats.org/officeDocument/2006/relationships/hyperlink" Target="https://youtu.be/Al-THK9-Fp8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dskontoretplay.screen9.tv/media/PNgnk0da_cNHynhs4Du5Cw/det-kan-ni-gor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%3A%2F%2Fjonkopingslansmuseum.se%2Fnormstorm-2%2F&amp;psig=AOvVaw3GR1VyH9g0I7boSrUykDVb&amp;ust=1595411111450000&amp;source=images&amp;cd=vfe&amp;ved=0CAIQjRxqFwoTCKCWxdeH3uoCFQAAAAAdAAAAABAD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tadskontoretplay.screen9.tv/media/KFWojcoBBkEbVOQdB7fOBw/normstorm" TargetMode="Externa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b="1" dirty="0" smtClean="0"/>
              <a:t>Påverka i en demokrati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126656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03023" y="562372"/>
            <a:ext cx="7901425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sv-SE" sz="2700" dirty="0" smtClean="0"/>
              <a:t>Så funkar demokratin i Sverige</a:t>
            </a:r>
            <a:br>
              <a:rPr lang="sv-SE" sz="2700" dirty="0" smtClean="0"/>
            </a:br>
            <a:r>
              <a:rPr lang="sv-SE" sz="2700" dirty="0" smtClean="0"/>
              <a:t>-en sammanfattning </a:t>
            </a:r>
            <a:endParaRPr lang="sv-SE" sz="2700" dirty="0"/>
          </a:p>
        </p:txBody>
      </p:sp>
      <p:pic>
        <p:nvPicPr>
          <p:cNvPr id="4" name="Al-THK9-Fp8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43808" y="1563638"/>
            <a:ext cx="3600400" cy="2025225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3063408" y="3867894"/>
            <a:ext cx="3313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hlinkClick r:id="rId4"/>
              </a:rPr>
              <a:t>https://youtu.be/Al-THK9-Fp8</a:t>
            </a:r>
            <a:r>
              <a:rPr lang="sv-SE" dirty="0"/>
              <a:t> </a:t>
            </a:r>
            <a:r>
              <a:rPr lang="sv-SE" dirty="0" smtClean="0"/>
              <a:t>-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413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60004">
            <a:off x="5929180" y="1315599"/>
            <a:ext cx="2095306" cy="262605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87624" y="483518"/>
            <a:ext cx="7901425" cy="857250"/>
          </a:xfrm>
        </p:spPr>
        <p:txBody>
          <a:bodyPr/>
          <a:lstStyle/>
          <a:p>
            <a:r>
              <a:rPr lang="sv-SE" dirty="0" smtClean="0"/>
              <a:t>Så kan du påverka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331640" y="1308651"/>
            <a:ext cx="4104456" cy="3024336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sv-SE" dirty="0" smtClean="0"/>
              <a:t>Egenskaper som är bra om du vill påverka och göra skillnad:</a:t>
            </a:r>
          </a:p>
          <a:p>
            <a:r>
              <a:rPr lang="sv-SE" dirty="0"/>
              <a:t>v</a:t>
            </a:r>
            <a:r>
              <a:rPr lang="sv-SE" dirty="0" smtClean="0"/>
              <a:t>ilja och engagemang</a:t>
            </a:r>
          </a:p>
          <a:p>
            <a:r>
              <a:rPr lang="sv-SE" dirty="0" smtClean="0"/>
              <a:t>kunskap om demokratins spelregler</a:t>
            </a:r>
          </a:p>
          <a:p>
            <a:r>
              <a:rPr lang="sv-SE" dirty="0"/>
              <a:t>k</a:t>
            </a:r>
            <a:r>
              <a:rPr lang="sv-SE" dirty="0" smtClean="0"/>
              <a:t>unskap om det du vill förändra/påverka</a:t>
            </a:r>
          </a:p>
        </p:txBody>
      </p:sp>
    </p:spTree>
    <p:extLst>
      <p:ext uri="{BB962C8B-B14F-4D97-AF65-F5344CB8AC3E}">
        <p14:creationId xmlns:p14="http://schemas.microsoft.com/office/powerpoint/2010/main" val="2130020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7"/>
          <p:cNvSpPr txBox="1">
            <a:spLocks/>
          </p:cNvSpPr>
          <p:nvPr/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sv-SE" sz="2400" b="1" dirty="0" smtClean="0"/>
              <a:t>Det kan du som ung göra för att </a:t>
            </a:r>
            <a:br>
              <a:rPr lang="sv-SE" sz="2400" b="1" dirty="0" smtClean="0"/>
            </a:br>
            <a:r>
              <a:rPr lang="sv-SE" sz="2400" b="1" dirty="0" smtClean="0"/>
              <a:t>påverka demokratin.</a:t>
            </a:r>
          </a:p>
          <a:p>
            <a:pPr algn="ctr"/>
            <a:endParaRPr lang="sv-SE" sz="2400" b="1" dirty="0"/>
          </a:p>
          <a:p>
            <a:pPr algn="ctr"/>
            <a:endParaRPr lang="sv-SE" sz="2400" b="1" dirty="0" smtClean="0"/>
          </a:p>
        </p:txBody>
      </p:sp>
      <p:sp>
        <p:nvSpPr>
          <p:cNvPr id="2" name="Rektangel 1"/>
          <p:cNvSpPr/>
          <p:nvPr/>
        </p:nvSpPr>
        <p:spPr>
          <a:xfrm>
            <a:off x="2267744" y="272854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1600" dirty="0">
                <a:hlinkClick r:id="rId3"/>
              </a:rPr>
              <a:t>https</a:t>
            </a:r>
            <a:r>
              <a:rPr lang="sv-SE" sz="1600">
                <a:hlinkClick r:id="rId3"/>
              </a:rPr>
              <a:t>://</a:t>
            </a:r>
            <a:r>
              <a:rPr lang="sv-SE" sz="1600" smtClean="0">
                <a:hlinkClick r:id="rId3"/>
              </a:rPr>
              <a:t>stadskontoretplay.screen9.tv/media/PNgnk0da_cNHynhs4Du5Cw/det-kan-ni-gora</a:t>
            </a:r>
            <a:endParaRPr lang="sv-SE" sz="1600" smtClean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192089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9893" y="135696"/>
            <a:ext cx="7901425" cy="857250"/>
          </a:xfrm>
        </p:spPr>
        <p:txBody>
          <a:bodyPr/>
          <a:lstStyle/>
          <a:p>
            <a:pPr algn="ctr"/>
            <a:r>
              <a:rPr lang="sv-SE" dirty="0" smtClean="0"/>
              <a:t>Unga som gjort skillnad</a:t>
            </a:r>
            <a:endParaRPr lang="sv-SE" dirty="0"/>
          </a:p>
        </p:txBody>
      </p:sp>
      <p:grpSp>
        <p:nvGrpSpPr>
          <p:cNvPr id="15" name="Grupp 14"/>
          <p:cNvGrpSpPr/>
          <p:nvPr/>
        </p:nvGrpSpPr>
        <p:grpSpPr>
          <a:xfrm>
            <a:off x="550576" y="1024960"/>
            <a:ext cx="2049369" cy="1875890"/>
            <a:chOff x="794439" y="1127908"/>
            <a:chExt cx="2127177" cy="1985113"/>
          </a:xfrm>
        </p:grpSpPr>
        <p:pic>
          <p:nvPicPr>
            <p:cNvPr id="10" name="Bildobjekt 9" descr="Mari da solcare: aprile 20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439" y="1127908"/>
              <a:ext cx="1852772" cy="1985113"/>
            </a:xfrm>
            <a:prstGeom prst="rect">
              <a:avLst/>
            </a:prstGeom>
          </p:spPr>
        </p:pic>
        <p:sp>
          <p:nvSpPr>
            <p:cNvPr id="14" name="textruta 13"/>
            <p:cNvSpPr txBox="1"/>
            <p:nvPr/>
          </p:nvSpPr>
          <p:spPr>
            <a:xfrm>
              <a:off x="1520746" y="1196752"/>
              <a:ext cx="140087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400" dirty="0" err="1" smtClean="0">
                  <a:solidFill>
                    <a:schemeClr val="bg1"/>
                  </a:solidFill>
                </a:rPr>
                <a:t>Iqbal</a:t>
              </a:r>
              <a:r>
                <a:rPr lang="sv-SE" sz="1400" dirty="0" smtClean="0">
                  <a:solidFill>
                    <a:schemeClr val="bg1"/>
                  </a:solidFill>
                </a:rPr>
                <a:t> </a:t>
              </a:r>
              <a:r>
                <a:rPr lang="sv-SE" sz="1400" dirty="0" err="1" smtClean="0">
                  <a:solidFill>
                    <a:schemeClr val="bg1"/>
                  </a:solidFill>
                </a:rPr>
                <a:t>Masih</a:t>
              </a:r>
              <a:endParaRPr lang="sv-SE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 16"/>
          <p:cNvGrpSpPr/>
          <p:nvPr/>
        </p:nvGrpSpPr>
        <p:grpSpPr>
          <a:xfrm>
            <a:off x="3692214" y="1132515"/>
            <a:ext cx="1887898" cy="2231323"/>
            <a:chOff x="3548635" y="1024960"/>
            <a:chExt cx="1887898" cy="2231323"/>
          </a:xfrm>
        </p:grpSpPr>
        <p:pic>
          <p:nvPicPr>
            <p:cNvPr id="9" name="Bildobjekt 8" descr="Greta Thunberg - Wikipedia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635" y="1024960"/>
              <a:ext cx="1887898" cy="2231323"/>
            </a:xfrm>
            <a:prstGeom prst="rect">
              <a:avLst/>
            </a:prstGeom>
          </p:spPr>
        </p:pic>
        <p:sp>
          <p:nvSpPr>
            <p:cNvPr id="16" name="textruta 15"/>
            <p:cNvSpPr txBox="1"/>
            <p:nvPr/>
          </p:nvSpPr>
          <p:spPr>
            <a:xfrm>
              <a:off x="3622393" y="2639240"/>
              <a:ext cx="11322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400" dirty="0" smtClean="0">
                  <a:solidFill>
                    <a:schemeClr val="bg1"/>
                  </a:solidFill>
                </a:rPr>
                <a:t>Greta Thunberg</a:t>
              </a:r>
              <a:endParaRPr lang="sv-SE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Grupp 18"/>
          <p:cNvGrpSpPr/>
          <p:nvPr/>
        </p:nvGrpSpPr>
        <p:grpSpPr>
          <a:xfrm>
            <a:off x="6657446" y="1118631"/>
            <a:ext cx="1804239" cy="2120732"/>
            <a:chOff x="6567079" y="1128874"/>
            <a:chExt cx="1804239" cy="2120732"/>
          </a:xfrm>
        </p:grpSpPr>
        <p:pic>
          <p:nvPicPr>
            <p:cNvPr id="12" name="Bildobjekt 11" descr="Anne Frank - Wikiquote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817" b="14414"/>
            <a:stretch/>
          </p:blipFill>
          <p:spPr>
            <a:xfrm>
              <a:off x="6567079" y="1128874"/>
              <a:ext cx="1804239" cy="2120732"/>
            </a:xfrm>
            <a:prstGeom prst="rect">
              <a:avLst/>
            </a:prstGeom>
          </p:spPr>
        </p:pic>
        <p:sp>
          <p:nvSpPr>
            <p:cNvPr id="18" name="textruta 17"/>
            <p:cNvSpPr txBox="1"/>
            <p:nvPr/>
          </p:nvSpPr>
          <p:spPr>
            <a:xfrm>
              <a:off x="6664599" y="1245074"/>
              <a:ext cx="7369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400" dirty="0" smtClean="0">
                  <a:solidFill>
                    <a:schemeClr val="bg1"/>
                  </a:solidFill>
                </a:rPr>
                <a:t>Anne Frank</a:t>
              </a:r>
              <a:endParaRPr lang="sv-SE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Grupp 20"/>
          <p:cNvGrpSpPr/>
          <p:nvPr/>
        </p:nvGrpSpPr>
        <p:grpSpPr>
          <a:xfrm rot="20866726">
            <a:off x="5160616" y="2000042"/>
            <a:ext cx="2335621" cy="2367864"/>
            <a:chOff x="5404254" y="2609140"/>
            <a:chExt cx="2335621" cy="2367864"/>
          </a:xfrm>
        </p:grpSpPr>
        <p:pic>
          <p:nvPicPr>
            <p:cNvPr id="8" name="Picture 2" descr="Malala Yousafzai: Bloggaren som riskerade livet | Historiska Media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511" t="-7612" r="5291" b="7612"/>
            <a:stretch/>
          </p:blipFill>
          <p:spPr bwMode="auto">
            <a:xfrm rot="673379">
              <a:off x="5437361" y="2609140"/>
              <a:ext cx="2302514" cy="2367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ruta 19"/>
            <p:cNvSpPr txBox="1"/>
            <p:nvPr/>
          </p:nvSpPr>
          <p:spPr>
            <a:xfrm rot="771436">
              <a:off x="5404254" y="4370749"/>
              <a:ext cx="14397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400" dirty="0" err="1">
                  <a:solidFill>
                    <a:schemeClr val="bg1"/>
                  </a:solidFill>
                </a:rPr>
                <a:t>Malala</a:t>
              </a:r>
              <a:r>
                <a:rPr lang="sv-SE" sz="1400" dirty="0">
                  <a:solidFill>
                    <a:schemeClr val="bg1"/>
                  </a:solidFill>
                </a:rPr>
                <a:t> </a:t>
              </a:r>
              <a:r>
                <a:rPr lang="sv-SE" sz="1400" dirty="0" err="1">
                  <a:solidFill>
                    <a:schemeClr val="bg1"/>
                  </a:solidFill>
                </a:rPr>
                <a:t>Yousafzai</a:t>
              </a:r>
              <a:endParaRPr lang="sv-SE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upp 22"/>
          <p:cNvGrpSpPr/>
          <p:nvPr/>
        </p:nvGrpSpPr>
        <p:grpSpPr>
          <a:xfrm rot="926041">
            <a:off x="1791734" y="2235891"/>
            <a:ext cx="2169998" cy="2174551"/>
            <a:chOff x="1749651" y="2732846"/>
            <a:chExt cx="2169998" cy="2174551"/>
          </a:xfrm>
        </p:grpSpPr>
        <p:pic>
          <p:nvPicPr>
            <p:cNvPr id="13" name="Bildobjekt 12" descr="Xiuhtezcatl Martinez - Wikipedia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82" r="6622" b="13009"/>
            <a:stretch/>
          </p:blipFill>
          <p:spPr>
            <a:xfrm rot="20639490">
              <a:off x="1749651" y="2732846"/>
              <a:ext cx="2018047" cy="2174551"/>
            </a:xfrm>
            <a:prstGeom prst="rect">
              <a:avLst/>
            </a:prstGeom>
          </p:spPr>
        </p:pic>
        <p:sp>
          <p:nvSpPr>
            <p:cNvPr id="22" name="textruta 21"/>
            <p:cNvSpPr txBox="1"/>
            <p:nvPr/>
          </p:nvSpPr>
          <p:spPr>
            <a:xfrm rot="20434454">
              <a:off x="2857704" y="4189090"/>
              <a:ext cx="10619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400" dirty="0" err="1">
                  <a:solidFill>
                    <a:schemeClr val="bg1"/>
                  </a:solidFill>
                </a:rPr>
                <a:t>Xiuhtezcatl</a:t>
              </a:r>
              <a:r>
                <a:rPr lang="sv-SE" sz="1400" dirty="0">
                  <a:solidFill>
                    <a:schemeClr val="bg1"/>
                  </a:solidFill>
                </a:rPr>
                <a:t> Martinez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418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rmstorm - Jönköpings läns museumJönköpings läns museum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50" y="1233718"/>
            <a:ext cx="4296212" cy="241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467544" y="627534"/>
            <a:ext cx="7901425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sv-SE" sz="2700" dirty="0" smtClean="0"/>
              <a:t>Ett gott exempel från Jönköping</a:t>
            </a:r>
            <a:br>
              <a:rPr lang="sv-SE" sz="2700" dirty="0" smtClean="0"/>
            </a:br>
            <a:endParaRPr lang="sv-SE" sz="2700" dirty="0"/>
          </a:p>
        </p:txBody>
      </p:sp>
      <p:sp>
        <p:nvSpPr>
          <p:cNvPr id="2" name="Rektangel 1"/>
          <p:cNvSpPr/>
          <p:nvPr/>
        </p:nvSpPr>
        <p:spPr>
          <a:xfrm>
            <a:off x="2286000" y="379762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1600" dirty="0">
                <a:hlinkClick r:id="rId5"/>
              </a:rPr>
              <a:t>https</a:t>
            </a:r>
            <a:r>
              <a:rPr lang="sv-SE" sz="1600">
                <a:hlinkClick r:id="rId5"/>
              </a:rPr>
              <a:t>://</a:t>
            </a:r>
            <a:r>
              <a:rPr lang="sv-SE" sz="1600" smtClean="0">
                <a:hlinkClick r:id="rId5"/>
              </a:rPr>
              <a:t>stadskontoretplay.screen9.tv/media/KFWojcoBBkEbVOQdB7fOBw/normstorm</a:t>
            </a:r>
            <a:endParaRPr lang="sv-SE" sz="1600" smtClean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29900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03023" y="202332"/>
            <a:ext cx="7901425" cy="857250"/>
          </a:xfrm>
        </p:spPr>
        <p:txBody>
          <a:bodyPr/>
          <a:lstStyle/>
          <a:p>
            <a:r>
              <a:rPr lang="sv-SE" dirty="0" smtClean="0"/>
              <a:t>Exempel på föreningar</a:t>
            </a:r>
            <a:endParaRPr lang="sv-SE" dirty="0"/>
          </a:p>
        </p:txBody>
      </p:sp>
      <p:sp>
        <p:nvSpPr>
          <p:cNvPr id="4" name="Platshållare för innehåll 5"/>
          <p:cNvSpPr>
            <a:spLocks noGrp="1"/>
          </p:cNvSpPr>
          <p:nvPr>
            <p:ph sz="half" idx="1"/>
          </p:nvPr>
        </p:nvSpPr>
        <p:spPr>
          <a:xfrm>
            <a:off x="798549" y="2859782"/>
            <a:ext cx="3911948" cy="1584176"/>
          </a:xfrm>
          <a:solidFill>
            <a:srgbClr val="CC9900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b="1" dirty="0" smtClean="0">
                <a:solidFill>
                  <a:schemeClr val="bg1"/>
                </a:solidFill>
              </a:rPr>
              <a:t>Fredsarbete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v-SE" sz="1200" dirty="0" smtClean="0">
                <a:solidFill>
                  <a:schemeClr val="bg1"/>
                </a:solidFill>
              </a:rPr>
              <a:t>CISV/Children International Summer </a:t>
            </a:r>
            <a:r>
              <a:rPr lang="sv-SE" sz="1200" dirty="0" err="1" smtClean="0">
                <a:solidFill>
                  <a:schemeClr val="bg1"/>
                </a:solidFill>
              </a:rPr>
              <a:t>Village</a:t>
            </a:r>
            <a:endParaRPr lang="sv-SE" sz="12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v-SE" sz="1200" dirty="0" smtClean="0">
                <a:solidFill>
                  <a:schemeClr val="bg1"/>
                </a:solidFill>
              </a:rPr>
              <a:t>Föreningen Norden Huskvarna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v-SE" sz="1200" dirty="0" smtClean="0">
                <a:solidFill>
                  <a:schemeClr val="bg1"/>
                </a:solidFill>
              </a:rPr>
              <a:t>Internationella Kvinnoförbundet  </a:t>
            </a:r>
            <a:r>
              <a:rPr lang="sv-SE" sz="1200" dirty="0">
                <a:solidFill>
                  <a:schemeClr val="bg1"/>
                </a:solidFill>
              </a:rPr>
              <a:t>f</a:t>
            </a:r>
            <a:r>
              <a:rPr lang="sv-SE" sz="1200" dirty="0" smtClean="0">
                <a:solidFill>
                  <a:schemeClr val="bg1"/>
                </a:solidFill>
              </a:rPr>
              <a:t>ör </a:t>
            </a:r>
            <a:r>
              <a:rPr lang="sv-SE" sz="1200" dirty="0">
                <a:solidFill>
                  <a:schemeClr val="bg1"/>
                </a:solidFill>
              </a:rPr>
              <a:t>fred och frihet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Jönköpings </a:t>
            </a:r>
            <a:r>
              <a:rPr lang="sv-SE" sz="1200" dirty="0" smtClean="0">
                <a:solidFill>
                  <a:schemeClr val="bg1"/>
                </a:solidFill>
              </a:rPr>
              <a:t>FN-förening</a:t>
            </a:r>
            <a:endParaRPr lang="sv-SE" sz="1050" dirty="0">
              <a:solidFill>
                <a:schemeClr val="bg1"/>
              </a:solidFill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775031" y="1059582"/>
            <a:ext cx="3935467" cy="170816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sv-SE" sz="2000" b="1" dirty="0">
                <a:solidFill>
                  <a:schemeClr val="bg1"/>
                </a:solidFill>
              </a:rPr>
              <a:t>Politiska föreningar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Kristdemokraterna Jönköpings Kommun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Norrahammars </a:t>
            </a:r>
            <a:r>
              <a:rPr lang="sv-SE" sz="1200" dirty="0" smtClean="0">
                <a:solidFill>
                  <a:schemeClr val="bg1"/>
                </a:solidFill>
              </a:rPr>
              <a:t>Socialdemokratiska kvinnoklubb</a:t>
            </a:r>
            <a:endParaRPr lang="sv-SE" sz="1200" dirty="0">
              <a:solidFill>
                <a:schemeClr val="bg1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1200" dirty="0" smtClean="0">
                <a:solidFill>
                  <a:schemeClr val="bg1"/>
                </a:solidFill>
              </a:rPr>
              <a:t>SSU </a:t>
            </a:r>
            <a:r>
              <a:rPr lang="sv-SE" sz="1200" dirty="0">
                <a:solidFill>
                  <a:schemeClr val="bg1"/>
                </a:solidFill>
              </a:rPr>
              <a:t>J</a:t>
            </a:r>
            <a:r>
              <a:rPr lang="sv-SE" sz="1200" dirty="0" smtClean="0">
                <a:solidFill>
                  <a:schemeClr val="bg1"/>
                </a:solidFill>
              </a:rPr>
              <a:t>önköping</a:t>
            </a:r>
            <a:endParaRPr lang="sv-SE" sz="1200" dirty="0">
              <a:solidFill>
                <a:schemeClr val="bg1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Ung Vänster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Unga Örnar </a:t>
            </a:r>
            <a:r>
              <a:rPr lang="sv-SE" sz="1200" dirty="0" smtClean="0">
                <a:solidFill>
                  <a:schemeClr val="bg1"/>
                </a:solidFill>
              </a:rPr>
              <a:t>Råslätt</a:t>
            </a: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6" name="Platshållare för innehåll 6"/>
          <p:cNvSpPr txBox="1">
            <a:spLocks/>
          </p:cNvSpPr>
          <p:nvPr/>
        </p:nvSpPr>
        <p:spPr>
          <a:xfrm>
            <a:off x="4882177" y="1067730"/>
            <a:ext cx="3560295" cy="33762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Char char="●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b="1" dirty="0" smtClean="0">
                <a:solidFill>
                  <a:schemeClr val="bg1"/>
                </a:solidFill>
              </a:rPr>
              <a:t>Sociala verksamheter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v-SE" sz="1200" dirty="0" smtClean="0">
                <a:solidFill>
                  <a:schemeClr val="bg1"/>
                </a:solidFill>
              </a:rPr>
              <a:t>Bris väst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v-SE" sz="1200" dirty="0" smtClean="0">
                <a:solidFill>
                  <a:schemeClr val="bg1"/>
                </a:solidFill>
              </a:rPr>
              <a:t>Brottsofferjouren i </a:t>
            </a:r>
            <a:r>
              <a:rPr lang="sv-SE" sz="1200" dirty="0" err="1" smtClean="0">
                <a:solidFill>
                  <a:schemeClr val="bg1"/>
                </a:solidFill>
              </a:rPr>
              <a:t>jönköping</a:t>
            </a:r>
            <a:endParaRPr lang="sv-SE" sz="12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v-SE" sz="1200" dirty="0" smtClean="0">
                <a:solidFill>
                  <a:schemeClr val="bg1"/>
                </a:solidFill>
              </a:rPr>
              <a:t>Eritreanska Kvinnoföreningen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v-SE" sz="1200" dirty="0" err="1" smtClean="0">
                <a:solidFill>
                  <a:schemeClr val="bg1"/>
                </a:solidFill>
              </a:rPr>
              <a:t>Frälsningsarmen</a:t>
            </a:r>
            <a:r>
              <a:rPr lang="sv-SE" sz="1200" dirty="0" smtClean="0">
                <a:solidFill>
                  <a:schemeClr val="bg1"/>
                </a:solidFill>
              </a:rPr>
              <a:t> södra vätterbyggden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v-SE" sz="1200" dirty="0" smtClean="0">
                <a:solidFill>
                  <a:schemeClr val="bg1"/>
                </a:solidFill>
              </a:rPr>
              <a:t>Huskvarna Finska förening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v-SE" sz="1200" dirty="0" smtClean="0">
                <a:solidFill>
                  <a:schemeClr val="bg1"/>
                </a:solidFill>
              </a:rPr>
              <a:t>Huskvarna FF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v-SE" sz="1200" dirty="0" err="1" smtClean="0">
                <a:solidFill>
                  <a:schemeClr val="bg1"/>
                </a:solidFill>
              </a:rPr>
              <a:t>Järsnäs</a:t>
            </a:r>
            <a:r>
              <a:rPr lang="sv-SE" sz="1200" dirty="0" smtClean="0">
                <a:solidFill>
                  <a:schemeClr val="bg1"/>
                </a:solidFill>
              </a:rPr>
              <a:t> Motion och Gymnastikklubb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v-SE" sz="1200" dirty="0" smtClean="0">
                <a:solidFill>
                  <a:schemeClr val="bg1"/>
                </a:solidFill>
              </a:rPr>
              <a:t>Kultur och sportförening BANAT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v-SE" sz="1200" dirty="0" smtClean="0">
                <a:solidFill>
                  <a:schemeClr val="bg1"/>
                </a:solidFill>
              </a:rPr>
              <a:t>Lattjo </a:t>
            </a:r>
            <a:r>
              <a:rPr lang="sv-SE" sz="1200" dirty="0" err="1" smtClean="0">
                <a:solidFill>
                  <a:schemeClr val="bg1"/>
                </a:solidFill>
              </a:rPr>
              <a:t>droms</a:t>
            </a:r>
            <a:r>
              <a:rPr lang="sv-SE" sz="1200" dirty="0" smtClean="0">
                <a:solidFill>
                  <a:schemeClr val="bg1"/>
                </a:solidFill>
              </a:rPr>
              <a:t> lokala förening Jönköping/Småland</a:t>
            </a:r>
            <a:endParaRPr lang="sv-SE" sz="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40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animBg="1"/>
      <p:bldP spid="6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11560" y="1779662"/>
            <a:ext cx="7901425" cy="857250"/>
          </a:xfrm>
        </p:spPr>
        <p:txBody>
          <a:bodyPr/>
          <a:lstStyle/>
          <a:p>
            <a:pPr algn="ctr"/>
            <a:r>
              <a:rPr lang="sv-SE" b="1" dirty="0" smtClean="0"/>
              <a:t>Dags att göra!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1267027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mmunblå">
      <a:dk1>
        <a:sysClr val="windowText" lastClr="000000"/>
      </a:dk1>
      <a:lt1>
        <a:sysClr val="window" lastClr="FFFFFF"/>
      </a:lt1>
      <a:dk2>
        <a:srgbClr val="183D49"/>
      </a:dk2>
      <a:lt2>
        <a:srgbClr val="EDEAE4"/>
      </a:lt2>
      <a:accent1>
        <a:srgbClr val="007FC8"/>
      </a:accent1>
      <a:accent2>
        <a:srgbClr val="DC3D4D"/>
      </a:accent2>
      <a:accent3>
        <a:srgbClr val="00A483"/>
      </a:accent3>
      <a:accent4>
        <a:srgbClr val="39BBCF"/>
      </a:accent4>
      <a:accent5>
        <a:srgbClr val="ED6F51"/>
      </a:accent5>
      <a:accent6>
        <a:srgbClr val="794695"/>
      </a:accent6>
      <a:hlink>
        <a:srgbClr val="0000FF"/>
      </a:hlink>
      <a:folHlink>
        <a:srgbClr val="800080"/>
      </a:folHlink>
    </a:clrScheme>
    <a:fontScheme name="Anpassa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MR Grön m färglogga </Template>
  <TotalTime>68</TotalTime>
  <Words>282</Words>
  <Application>Microsoft Office PowerPoint</Application>
  <PresentationFormat>Bildspel på skärmen (16:9)</PresentationFormat>
  <Paragraphs>63</Paragraphs>
  <Slides>8</Slides>
  <Notes>5</Notes>
  <HiddenSlides>0</HiddenSlides>
  <MMClips>1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Office-tema</vt:lpstr>
      <vt:lpstr>Påverka i en demokrati</vt:lpstr>
      <vt:lpstr>Så funkar demokratin i Sverige -en sammanfattning </vt:lpstr>
      <vt:lpstr>Så kan du påverka</vt:lpstr>
      <vt:lpstr>PowerPoint-presentation</vt:lpstr>
      <vt:lpstr>Unga som gjort skillnad</vt:lpstr>
      <vt:lpstr>Ett gott exempel från Jönköping </vt:lpstr>
      <vt:lpstr>Exempel på föreningar</vt:lpstr>
      <vt:lpstr>Dags att göra!</vt:lpstr>
    </vt:vector>
  </TitlesOfParts>
  <Company>Jönköping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Påverka i en demokrati</dc:title>
  <dc:creator>Jaqueline Nilsén</dc:creator>
  <cp:lastModifiedBy>Gabriella Fäldt</cp:lastModifiedBy>
  <cp:revision>14</cp:revision>
  <dcterms:created xsi:type="dcterms:W3CDTF">2020-07-10T09:42:00Z</dcterms:created>
  <dcterms:modified xsi:type="dcterms:W3CDTF">2020-08-31T06:29:43Z</dcterms:modified>
</cp:coreProperties>
</file>