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44"/>
  </p:notesMasterIdLst>
  <p:handoutMasterIdLst>
    <p:handoutMasterId r:id="rId45"/>
  </p:handoutMasterIdLst>
  <p:sldIdLst>
    <p:sldId id="257" r:id="rId6"/>
    <p:sldId id="258" r:id="rId7"/>
    <p:sldId id="294" r:id="rId8"/>
    <p:sldId id="262" r:id="rId9"/>
    <p:sldId id="303" r:id="rId10"/>
    <p:sldId id="304" r:id="rId11"/>
    <p:sldId id="263" r:id="rId12"/>
    <p:sldId id="305" r:id="rId13"/>
    <p:sldId id="269" r:id="rId14"/>
    <p:sldId id="264" r:id="rId15"/>
    <p:sldId id="265" r:id="rId16"/>
    <p:sldId id="295" r:id="rId17"/>
    <p:sldId id="296" r:id="rId18"/>
    <p:sldId id="261" r:id="rId19"/>
    <p:sldId id="272" r:id="rId20"/>
    <p:sldId id="273" r:id="rId21"/>
    <p:sldId id="274" r:id="rId22"/>
    <p:sldId id="275" r:id="rId23"/>
    <p:sldId id="276" r:id="rId24"/>
    <p:sldId id="297" r:id="rId25"/>
    <p:sldId id="307" r:id="rId26"/>
    <p:sldId id="278" r:id="rId27"/>
    <p:sldId id="279" r:id="rId28"/>
    <p:sldId id="300" r:id="rId29"/>
    <p:sldId id="281" r:id="rId30"/>
    <p:sldId id="284" r:id="rId31"/>
    <p:sldId id="283" r:id="rId32"/>
    <p:sldId id="282" r:id="rId33"/>
    <p:sldId id="285" r:id="rId34"/>
    <p:sldId id="287" r:id="rId35"/>
    <p:sldId id="288" r:id="rId36"/>
    <p:sldId id="308" r:id="rId37"/>
    <p:sldId id="302" r:id="rId38"/>
    <p:sldId id="291" r:id="rId39"/>
    <p:sldId id="310" r:id="rId40"/>
    <p:sldId id="292" r:id="rId41"/>
    <p:sldId id="293" r:id="rId42"/>
    <p:sldId id="259"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ldId id="257"/>
            <p14:sldId id="258"/>
          </p14:sldIdLst>
        </p14:section>
        <p14:section name="Presentation" id="{B972C155-D5BF-46A7-B591-A42909CFC1FA}">
          <p14:sldIdLst>
            <p14:sldId id="294"/>
            <p14:sldId id="262"/>
            <p14:sldId id="303"/>
            <p14:sldId id="304"/>
            <p14:sldId id="263"/>
            <p14:sldId id="305"/>
            <p14:sldId id="269"/>
            <p14:sldId id="264"/>
            <p14:sldId id="265"/>
            <p14:sldId id="295"/>
            <p14:sldId id="296"/>
            <p14:sldId id="261"/>
            <p14:sldId id="272"/>
            <p14:sldId id="273"/>
            <p14:sldId id="274"/>
            <p14:sldId id="275"/>
            <p14:sldId id="276"/>
            <p14:sldId id="297"/>
            <p14:sldId id="307"/>
            <p14:sldId id="278"/>
            <p14:sldId id="279"/>
            <p14:sldId id="300"/>
            <p14:sldId id="281"/>
            <p14:sldId id="284"/>
            <p14:sldId id="283"/>
            <p14:sldId id="282"/>
            <p14:sldId id="285"/>
            <p14:sldId id="287"/>
            <p14:sldId id="288"/>
            <p14:sldId id="308"/>
            <p14:sldId id="302"/>
            <p14:sldId id="291"/>
            <p14:sldId id="310"/>
            <p14:sldId id="292"/>
            <p14:sldId id="293"/>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Rajala" initials="AR" lastIdx="10" clrIdx="0">
    <p:extLst>
      <p:ext uri="{19B8F6BF-5375-455C-9EA6-DF929625EA0E}">
        <p15:presenceInfo xmlns:p15="http://schemas.microsoft.com/office/powerpoint/2012/main" userId="S-1-5-21-1551351062-2277563273-3234080853-209432" providerId="AD"/>
      </p:ext>
    </p:extLst>
  </p:cmAuthor>
  <p:cmAuthor id="2" name="Chantal Coté" initials="CC" lastIdx="7" clrIdx="1">
    <p:extLst>
      <p:ext uri="{19B8F6BF-5375-455C-9EA6-DF929625EA0E}">
        <p15:presenceInfo xmlns:p15="http://schemas.microsoft.com/office/powerpoint/2012/main" userId="S-1-5-21-1551351062-2277563273-3234080853-73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5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47002" autoAdjust="0"/>
  </p:normalViewPr>
  <p:slideViewPr>
    <p:cSldViewPr snapToGrid="0">
      <p:cViewPr varScale="1">
        <p:scale>
          <a:sx n="52" d="100"/>
          <a:sy n="52" d="100"/>
        </p:scale>
        <p:origin x="2076" y="72"/>
      </p:cViewPr>
      <p:guideLst/>
    </p:cSldViewPr>
  </p:slideViewPr>
  <p:outlineViewPr>
    <p:cViewPr>
      <p:scale>
        <a:sx n="33" d="100"/>
        <a:sy n="33" d="100"/>
      </p:scale>
      <p:origin x="0" y="-2150"/>
    </p:cViewPr>
  </p:outlineViewPr>
  <p:notesTextViewPr>
    <p:cViewPr>
      <p:scale>
        <a:sx n="1" d="1"/>
        <a:sy n="1" d="1"/>
      </p:scale>
      <p:origin x="0" y="-228"/>
    </p:cViewPr>
  </p:notesTextViewPr>
  <p:sorterViewPr>
    <p:cViewPr>
      <p:scale>
        <a:sx n="100" d="100"/>
        <a:sy n="100" d="100"/>
      </p:scale>
      <p:origin x="0" y="0"/>
    </p:cViewPr>
  </p:sorterViewPr>
  <p:notesViewPr>
    <p:cSldViewPr snapToGrid="0" showGuides="1">
      <p:cViewPr varScale="1">
        <p:scale>
          <a:sx n="92" d="100"/>
          <a:sy n="92" d="100"/>
        </p:scale>
        <p:origin x="354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Kolumn3</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1274-476B-AD5B-E474610BA4FA}"/>
              </c:ext>
            </c:extLst>
          </c:dPt>
          <c:dPt>
            <c:idx val="1"/>
            <c:invertIfNegative val="0"/>
            <c:bubble3D val="0"/>
            <c:spPr>
              <a:solidFill>
                <a:schemeClr val="tx2"/>
              </a:solidFill>
              <a:ln>
                <a:noFill/>
              </a:ln>
              <a:effectLst/>
            </c:spPr>
            <c:extLst>
              <c:ext xmlns:c16="http://schemas.microsoft.com/office/drawing/2014/chart" uri="{C3380CC4-5D6E-409C-BE32-E72D297353CC}">
                <c16:uniqueId val="{00000003-1274-476B-AD5B-E474610BA4FA}"/>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1274-476B-AD5B-E474610BA4FA}"/>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74-476B-AD5B-E474610BA4FA}"/>
                </c:ext>
              </c:extLst>
            </c:dLbl>
            <c:dLbl>
              <c:idx val="2"/>
              <c:tx>
                <c:rich>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r>
                      <a:rPr lang="en-US" dirty="0"/>
                      <a:t>147</a:t>
                    </a:r>
                    <a:r>
                      <a:rPr lang="en-US" baseline="0" dirty="0"/>
                      <a:t> 65</a:t>
                    </a:r>
                    <a:r>
                      <a:rPr lang="en-US" dirty="0"/>
                      <a:t>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274-476B-AD5B-E474610BA4F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Blad1!$A$2:$A$4</c:f>
              <c:numCache>
                <c:formatCode>General</c:formatCode>
                <c:ptCount val="3"/>
                <c:pt idx="0">
                  <c:v>1965</c:v>
                </c:pt>
                <c:pt idx="1">
                  <c:v>1989</c:v>
                </c:pt>
                <c:pt idx="2">
                  <c:v>2024</c:v>
                </c:pt>
              </c:numCache>
            </c:numRef>
          </c:cat>
          <c:val>
            <c:numRef>
              <c:f>Blad1!$B$2:$B$4</c:f>
              <c:numCache>
                <c:formatCode>#,##0</c:formatCode>
                <c:ptCount val="3"/>
                <c:pt idx="0">
                  <c:v>100000</c:v>
                </c:pt>
                <c:pt idx="1">
                  <c:v>110000</c:v>
                </c:pt>
                <c:pt idx="2">
                  <c:v>146000</c:v>
                </c:pt>
              </c:numCache>
            </c:numRef>
          </c:val>
          <c:extLst>
            <c:ext xmlns:c16="http://schemas.microsoft.com/office/drawing/2014/chart" uri="{C3380CC4-5D6E-409C-BE32-E72D297353CC}">
              <c16:uniqueId val="{00000000-1274-476B-AD5B-E474610BA4FA}"/>
            </c:ext>
          </c:extLst>
        </c:ser>
        <c:dLbls>
          <c:showLegendKey val="0"/>
          <c:showVal val="0"/>
          <c:showCatName val="0"/>
          <c:showSerName val="0"/>
          <c:showPercent val="0"/>
          <c:showBubbleSize val="0"/>
        </c:dLbls>
        <c:gapWidth val="219"/>
        <c:overlap val="-27"/>
        <c:axId val="437059672"/>
        <c:axId val="437057704"/>
      </c:barChart>
      <c:catAx>
        <c:axId val="437059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sv-SE"/>
          </a:p>
        </c:txPr>
        <c:crossAx val="437057704"/>
        <c:crosses val="autoZero"/>
        <c:auto val="1"/>
        <c:lblAlgn val="ctr"/>
        <c:lblOffset val="100"/>
        <c:noMultiLvlLbl val="0"/>
      </c:catAx>
      <c:valAx>
        <c:axId val="437057704"/>
        <c:scaling>
          <c:orientation val="minMax"/>
        </c:scaling>
        <c:delete val="1"/>
        <c:axPos val="l"/>
        <c:majorGridlines>
          <c:spPr>
            <a:ln w="9525" cap="flat" cmpd="sng" algn="ctr">
              <a:solidFill>
                <a:schemeClr val="accent1">
                  <a:alpha val="0"/>
                </a:schemeClr>
              </a:solidFill>
              <a:round/>
            </a:ln>
            <a:effectLst/>
          </c:spPr>
        </c:majorGridlines>
        <c:numFmt formatCode="#,##0" sourceLinked="1"/>
        <c:majorTickMark val="out"/>
        <c:minorTickMark val="none"/>
        <c:tickLblPos val="nextTo"/>
        <c:crossAx val="437059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3.383043387463866E-2"/>
          <c:y val="0"/>
          <c:w val="0.91896681040080352"/>
          <c:h val="0.98564996162483298"/>
        </c:manualLayout>
      </c:layout>
      <c:pieChart>
        <c:varyColors val="1"/>
        <c:ser>
          <c:idx val="0"/>
          <c:order val="0"/>
          <c:explosion val="2"/>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0A7F-49C3-B087-11137F6B04A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0A7F-49C3-B087-11137F6B04AF}"/>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5-0A7F-49C3-B087-11137F6B04AF}"/>
              </c:ext>
            </c:extLst>
          </c:dPt>
          <c:cat>
            <c:strRef>
              <c:f>Blad1!$A$3:$A$5</c:f>
              <c:strCache>
                <c:ptCount val="3"/>
                <c:pt idx="0">
                  <c:v>Hyresrätt</c:v>
                </c:pt>
                <c:pt idx="1">
                  <c:v>Äganderätt</c:v>
                </c:pt>
                <c:pt idx="2">
                  <c:v>Bostadsrätt</c:v>
                </c:pt>
              </c:strCache>
            </c:strRef>
          </c:cat>
          <c:val>
            <c:numRef>
              <c:f>Blad1!$B$3:$B$5</c:f>
              <c:numCache>
                <c:formatCode>General</c:formatCode>
                <c:ptCount val="3"/>
                <c:pt idx="0">
                  <c:v>43.9</c:v>
                </c:pt>
                <c:pt idx="1">
                  <c:v>36.4</c:v>
                </c:pt>
                <c:pt idx="2">
                  <c:v>19.7</c:v>
                </c:pt>
              </c:numCache>
            </c:numRef>
          </c:val>
          <c:extLst>
            <c:ext xmlns:c16="http://schemas.microsoft.com/office/drawing/2014/chart" uri="{C3380CC4-5D6E-409C-BE32-E72D297353CC}">
              <c16:uniqueId val="{00000006-0A7F-49C3-B087-11137F6B04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Så här fördelas kommunalskatten</c:v>
                </c:pt>
              </c:strCache>
            </c:strRef>
          </c:tx>
          <c:spPr>
            <a:solidFill>
              <a:schemeClr val="accent1"/>
            </a:solidFill>
            <a:ln w="19050">
              <a:solidFill>
                <a:schemeClr val="lt1"/>
              </a:solidFill>
            </a:ln>
            <a:effectLst/>
          </c:spPr>
          <c:invertIfNegative val="0"/>
          <c:dLbls>
            <c:dLbl>
              <c:idx val="0"/>
              <c:tx>
                <c:rich>
                  <a:bodyPr/>
                  <a:lstStyle/>
                  <a:p>
                    <a:r>
                      <a:rPr lang="en-US"/>
                      <a:t>37 SEK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1F1-4F91-8641-29CB51879BE4}"/>
                </c:ext>
              </c:extLst>
            </c:dLbl>
            <c:dLbl>
              <c:idx val="1"/>
              <c:tx>
                <c:rich>
                  <a:bodyPr/>
                  <a:lstStyle/>
                  <a:p>
                    <a:r>
                      <a:rPr lang="en-US" dirty="0"/>
                      <a:t>21 SEK</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1F1-4F91-8641-29CB51879BE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Preschool/ primary/ secondary schools</c:v>
                </c:pt>
                <c:pt idx="1">
                  <c:v>Eldercare</c:v>
                </c:pt>
                <c:pt idx="2">
                  <c:v>Welfare of the functionally impaired</c:v>
                </c:pt>
                <c:pt idx="3">
                  <c:v>High school/ adult education</c:v>
                </c:pt>
                <c:pt idx="4">
                  <c:v>Individual and family welfare</c:v>
                </c:pt>
                <c:pt idx="5">
                  <c:v>Culture and leisure</c:v>
                </c:pt>
                <c:pt idx="6">
                  <c:v>Other operations</c:v>
                </c:pt>
                <c:pt idx="7">
                  <c:v>Streets and parks</c:v>
                </c:pt>
                <c:pt idx="8">
                  <c:v>Urban planning/ environment</c:v>
                </c:pt>
                <c:pt idx="9">
                  <c:v>Fire and rescue services</c:v>
                </c:pt>
              </c:strCache>
            </c:strRef>
          </c:cat>
          <c:val>
            <c:numRef>
              <c:f>Blad1!$B$2:$B$11</c:f>
              <c:numCache>
                <c:formatCode>_-* #\ ##0\ [$SEK]_-;\-* #\ ##0\ [$SEK]_-;_-* "-"??\ [$SEK]_-;_-@_-</c:formatCode>
                <c:ptCount val="10"/>
                <c:pt idx="0">
                  <c:v>38</c:v>
                </c:pt>
                <c:pt idx="1">
                  <c:v>20</c:v>
                </c:pt>
                <c:pt idx="2">
                  <c:v>14</c:v>
                </c:pt>
                <c:pt idx="3">
                  <c:v>8</c:v>
                </c:pt>
                <c:pt idx="4">
                  <c:v>8</c:v>
                </c:pt>
                <c:pt idx="5">
                  <c:v>4</c:v>
                </c:pt>
                <c:pt idx="6">
                  <c:v>3</c:v>
                </c:pt>
                <c:pt idx="7">
                  <c:v>3</c:v>
                </c:pt>
                <c:pt idx="8">
                  <c:v>1</c:v>
                </c:pt>
                <c:pt idx="9">
                  <c:v>1</c:v>
                </c:pt>
              </c:numCache>
            </c:numRef>
          </c:val>
          <c:extLst>
            <c:ext xmlns:c16="http://schemas.microsoft.com/office/drawing/2014/chart" uri="{C3380CC4-5D6E-409C-BE32-E72D297353CC}">
              <c16:uniqueId val="{00000000-DB5F-4D4F-A0CF-55DE85F13824}"/>
            </c:ext>
          </c:extLst>
        </c:ser>
        <c:dLbls>
          <c:dLblPos val="outEnd"/>
          <c:showLegendKey val="0"/>
          <c:showVal val="1"/>
          <c:showCatName val="0"/>
          <c:showSerName val="0"/>
          <c:showPercent val="0"/>
          <c:showBubbleSize val="0"/>
        </c:dLbls>
        <c:gapWidth val="150"/>
        <c:axId val="634747056"/>
        <c:axId val="634748040"/>
      </c:barChart>
      <c:catAx>
        <c:axId val="6347470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634748040"/>
        <c:crosses val="autoZero"/>
        <c:auto val="1"/>
        <c:lblAlgn val="ctr"/>
        <c:lblOffset val="100"/>
        <c:noMultiLvlLbl val="0"/>
      </c:catAx>
      <c:valAx>
        <c:axId val="634748040"/>
        <c:scaling>
          <c:orientation val="minMax"/>
        </c:scaling>
        <c:delete val="1"/>
        <c:axPos val="l"/>
        <c:majorGridlines>
          <c:spPr>
            <a:ln w="9525" cap="flat" cmpd="sng" algn="ctr">
              <a:solidFill>
                <a:schemeClr val="bg1">
                  <a:lumMod val="95000"/>
                </a:schemeClr>
              </a:solidFill>
              <a:round/>
            </a:ln>
            <a:effectLst/>
          </c:spPr>
        </c:majorGridlines>
        <c:numFmt formatCode="_-* #\ ##0\ [$SEK]_-;\-* #\ ##0\ [$SEK]_-;_-* &quot;-&quot;??\ [$SEK]_-;_-@_-" sourceLinked="1"/>
        <c:majorTickMark val="out"/>
        <c:minorTickMark val="none"/>
        <c:tickLblPos val="nextTo"/>
        <c:crossAx val="634747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302FD970-4676-496B-8E12-C545D680DA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E0FB1DDF-5BB2-487A-8F67-F08629A425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5DEBC-2BEF-4C3E-A4EA-075F9067828E}" type="datetimeFigureOut">
              <a:rPr lang="sv-SE" smtClean="0"/>
              <a:t>2025-04-24</a:t>
            </a:fld>
            <a:endParaRPr lang="sv-SE"/>
          </a:p>
        </p:txBody>
      </p:sp>
      <p:sp>
        <p:nvSpPr>
          <p:cNvPr id="4" name="Platshållare för sidfot 3">
            <a:extLst>
              <a:ext uri="{FF2B5EF4-FFF2-40B4-BE49-F238E27FC236}">
                <a16:creationId xmlns:a16="http://schemas.microsoft.com/office/drawing/2014/main" id="{E9C37F7E-97A7-419F-A95F-EEB280AF7B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1278DC0-78B7-46FD-84B8-8C29559972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A965F-6695-489B-89A7-9F7E4A49A203}" type="slidenum">
              <a:rPr lang="sv-SE" smtClean="0"/>
              <a:t>‹#›</a:t>
            </a:fld>
            <a:endParaRPr lang="sv-SE"/>
          </a:p>
        </p:txBody>
      </p:sp>
    </p:spTree>
    <p:extLst>
      <p:ext uri="{BB962C8B-B14F-4D97-AF65-F5344CB8AC3E}">
        <p14:creationId xmlns:p14="http://schemas.microsoft.com/office/powerpoint/2010/main" val="3797326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523B8-763E-4ED6-BA79-DA70199052F1}" type="datetimeFigureOut">
              <a:rPr lang="sv-SE" smtClean="0"/>
              <a:t>2025-04-24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C584B-15AE-4ECC-ABC7-E738CF126219}" type="slidenum">
              <a:rPr lang="sv-SE" smtClean="0"/>
              <a:t>‹#›</a:t>
            </a:fld>
            <a:endParaRPr lang="sv-SE"/>
          </a:p>
        </p:txBody>
      </p:sp>
    </p:spTree>
    <p:extLst>
      <p:ext uri="{BB962C8B-B14F-4D97-AF65-F5344CB8AC3E}">
        <p14:creationId xmlns:p14="http://schemas.microsoft.com/office/powerpoint/2010/main" val="179011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1</a:t>
            </a:fld>
            <a:endParaRPr lang="sv-SE" dirty="0"/>
          </a:p>
        </p:txBody>
      </p:sp>
    </p:spTree>
    <p:extLst>
      <p:ext uri="{BB962C8B-B14F-4D97-AF65-F5344CB8AC3E}">
        <p14:creationId xmlns:p14="http://schemas.microsoft.com/office/powerpoint/2010/main" val="170853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en-US" b="1" i="0" dirty="0">
                <a:solidFill>
                  <a:srgbClr val="333333"/>
                </a:solidFill>
                <a:effectLst/>
                <a:latin typeface="open sans" panose="020B0606030504020204" pitchFamily="34" charset="0"/>
              </a:rPr>
              <a:t>Our vision for the future - where we want to be by 2030</a:t>
            </a:r>
          </a:p>
          <a:p>
            <a:pPr algn="l"/>
            <a:r>
              <a:rPr lang="en-US" b="0" i="0" dirty="0">
                <a:solidFill>
                  <a:srgbClr val="000000"/>
                </a:solidFill>
                <a:effectLst/>
                <a:latin typeface="Söhne"/>
              </a:rPr>
              <a:t>Our vision is that by 2030, Jönköping will be a large municipality with a small municipality's sense of community and security. A municipality for everyone, with open meeting places and a strong civil society. A municipality characterized by openness, participation, and accessibility. And one that is a safe and secure place regardless of where in life the municipality resident may find themselves.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Vision can be summarized in the form of the four target areas within which we are aiming to position ourselves through to 2030</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Jönköping 2030 will be the hub of southern Sweden </a:t>
            </a:r>
          </a:p>
          <a:p>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Jönköping 2030 will be a municipality focused on the future </a:t>
            </a:r>
          </a:p>
          <a:p>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Jönköping 2030 will be characterized by solidarity, security, and openness</a:t>
            </a:r>
          </a:p>
          <a:p>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Jönköping 2030 will be</a:t>
            </a:r>
            <a:r>
              <a:rPr lang="en-US" sz="1200" b="0" i="0" kern="1200" baseline="0" dirty="0">
                <a:solidFill>
                  <a:schemeClr val="tx1"/>
                </a:solidFill>
                <a:effectLst/>
                <a:latin typeface="+mn-lt"/>
                <a:ea typeface="+mn-ea"/>
                <a:cs typeface="+mn-cs"/>
              </a:rPr>
              <a:t> a municipality </a:t>
            </a:r>
            <a:r>
              <a:rPr lang="sv-SE" sz="1200" b="0" i="0" kern="1200" baseline="0" dirty="0" err="1">
                <a:solidFill>
                  <a:schemeClr val="tx1"/>
                </a:solidFill>
                <a:effectLst/>
                <a:latin typeface="+mn-lt"/>
                <a:ea typeface="+mn-ea"/>
                <a:cs typeface="+mn-cs"/>
              </a:rPr>
              <a:t>w</a:t>
            </a:r>
            <a:r>
              <a:rPr lang="sv-SE" sz="1200" kern="1200" dirty="0" err="1">
                <a:solidFill>
                  <a:schemeClr val="tx1"/>
                </a:solidFill>
                <a:effectLst/>
                <a:latin typeface="+mn-lt"/>
                <a:ea typeface="+mn-ea"/>
                <a:cs typeface="+mn-cs"/>
              </a:rPr>
              <a:t>here</a:t>
            </a:r>
            <a:r>
              <a:rPr lang="sv-SE" sz="1200" kern="1200" dirty="0">
                <a:solidFill>
                  <a:schemeClr val="tx1"/>
                </a:solidFill>
                <a:effectLst/>
                <a:latin typeface="+mn-lt"/>
                <a:ea typeface="+mn-ea"/>
                <a:cs typeface="+mn-cs"/>
              </a:rPr>
              <a:t> the rural </a:t>
            </a:r>
            <a:r>
              <a:rPr lang="sv-SE" sz="1200" kern="1200" dirty="0" err="1">
                <a:solidFill>
                  <a:schemeClr val="tx1"/>
                </a:solidFill>
                <a:effectLst/>
                <a:latin typeface="+mn-lt"/>
                <a:ea typeface="+mn-ea"/>
                <a:cs typeface="+mn-cs"/>
              </a:rPr>
              <a:t>meets</a:t>
            </a:r>
            <a:r>
              <a:rPr lang="sv-SE" sz="1200" kern="1200" dirty="0">
                <a:solidFill>
                  <a:schemeClr val="tx1"/>
                </a:solidFill>
                <a:effectLst/>
                <a:latin typeface="+mn-lt"/>
                <a:ea typeface="+mn-ea"/>
                <a:cs typeface="+mn-cs"/>
              </a:rPr>
              <a:t> the urban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development in the Municipality of Jönköping will be founded on ecological, social and economic sustainability, contributing to Jönköping 2030 becoming a sustainable, climate-smart role model</a:t>
            </a:r>
            <a:r>
              <a:rPr lang="sv-SE"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Jönköping 2030 will be the hub of southern Sweden </a:t>
            </a:r>
          </a:p>
          <a:p>
            <a:r>
              <a:rPr lang="en-US" sz="1200" b="0" i="0" kern="1200" dirty="0">
                <a:solidFill>
                  <a:schemeClr val="tx1"/>
                </a:solidFill>
                <a:effectLst/>
                <a:latin typeface="+mn-lt"/>
                <a:ea typeface="+mn-ea"/>
                <a:cs typeface="+mn-cs"/>
              </a:rPr>
              <a:t>Jönköping 2030 will be a hub with first-rate communications with the world. It will be convenient and environmentally friendly to travel to and from the municipality, generating greater potential for living and working there. Its strategic location, in combination with a broad, expansive industrial base, will be the obvious choice for companies seeking to establish or develop their operations. Jönköping 2030 has profiled itself as a hub for culture, sport, and outdoor life</a:t>
            </a:r>
            <a:r>
              <a:rPr lang="sv-SE" sz="1200" b="0" i="0" kern="1200" dirty="0">
                <a:solidFill>
                  <a:schemeClr val="tx1"/>
                </a:solidFill>
                <a:effectLst/>
                <a:latin typeface="+mn-lt"/>
                <a:ea typeface="+mn-ea"/>
                <a:cs typeface="+mn-cs"/>
              </a:rPr>
              <a:t>.</a:t>
            </a:r>
          </a:p>
          <a:p>
            <a:endParaRPr lang="sv-SE"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Jönköping 2030 will be a municipality focused on the future </a:t>
            </a:r>
          </a:p>
          <a:p>
            <a:r>
              <a:rPr lang="en-US" sz="1200" b="0" i="0" kern="1200" dirty="0">
                <a:solidFill>
                  <a:schemeClr val="tx1"/>
                </a:solidFill>
                <a:effectLst/>
                <a:latin typeface="+mn-lt"/>
                <a:ea typeface="+mn-ea"/>
                <a:cs typeface="+mn-cs"/>
              </a:rPr>
              <a:t>Jönköping 2030 will be an open and positive municipality with an international character where we have the determination and initiative to invest and think along new lines. By capitalizing on the knowledge and commitment of the people living in the area, conditions will be created for promoting a sustainable municipality where ideas are developed and where we are not afraid to act. Initiatives throughout the whole of the education chain, from preschool to university, will form the foundation for a municipality symbolized by knowledge, innovation, and creativity</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Jönköping will be characterized by solidarity, security, and openness</a:t>
            </a:r>
          </a:p>
          <a:p>
            <a:r>
              <a:rPr lang="en-US" sz="1200" b="0" i="0" kern="1200" dirty="0">
                <a:solidFill>
                  <a:schemeClr val="tx1"/>
                </a:solidFill>
                <a:effectLst/>
                <a:latin typeface="+mn-lt"/>
                <a:ea typeface="+mn-ea"/>
                <a:cs typeface="+mn-cs"/>
              </a:rPr>
              <a:t>Jönköping 2030 will be a large municipality with the community spirit, safety and security of a small municipality – a place where the opportunity to interact freely and productively with others, coupled with a strong civil society, will help to create a municipality for everyone. The municipality will also be permeated by openness, integrity, involvement, and accessibility. Jönköping will be a safe and secure municipality, regardless of where you are in life</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Jönköping 2030 will be a municipality where the rural meets the urban </a:t>
            </a:r>
          </a:p>
          <a:p>
            <a:r>
              <a:rPr lang="en-US" sz="1200" b="0" i="0" kern="1200" dirty="0">
                <a:solidFill>
                  <a:schemeClr val="tx1"/>
                </a:solidFill>
                <a:effectLst/>
                <a:latin typeface="+mn-lt"/>
                <a:ea typeface="+mn-ea"/>
                <a:cs typeface="+mn-cs"/>
              </a:rPr>
              <a:t>Jönköping 2030 has vibrant rural areas and thriving green industries. People throughout the whole of the Municipality of Jönköping are proud of their rural landscape and heritage and there will be excellent opportunities to create a place to live, to make a living, and to take advantage of a rich and rewarding range of leisure and recreation pursuits. Jönköping 2030 will be a strong regional </a:t>
            </a:r>
            <a:r>
              <a:rPr lang="en-US" sz="1200" b="0" i="0" kern="1200" dirty="0" err="1">
                <a:solidFill>
                  <a:schemeClr val="tx1"/>
                </a:solidFill>
                <a:effectLst/>
                <a:latin typeface="+mn-lt"/>
                <a:ea typeface="+mn-ea"/>
                <a:cs typeface="+mn-cs"/>
              </a:rPr>
              <a:t>centre</a:t>
            </a:r>
            <a:r>
              <a:rPr lang="en-US" sz="1200" b="0" i="0" kern="1200" dirty="0">
                <a:solidFill>
                  <a:schemeClr val="tx1"/>
                </a:solidFill>
                <a:effectLst/>
                <a:latin typeface="+mn-lt"/>
                <a:ea typeface="+mn-ea"/>
                <a:cs typeface="+mn-cs"/>
              </a:rPr>
              <a:t> with a wide variety of shops, cafés, restaurants, culture, entertainment, and other activities. Everyone will have somewhere to live and there will even greater potential for more people to choose the Municipality of Jönköping as their home</a:t>
            </a:r>
            <a:r>
              <a:rPr lang="sv-SE"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10</a:t>
            </a:fld>
            <a:endParaRPr lang="sv-SE"/>
          </a:p>
        </p:txBody>
      </p:sp>
    </p:spTree>
    <p:extLst>
      <p:ext uri="{BB962C8B-B14F-4D97-AF65-F5344CB8AC3E}">
        <p14:creationId xmlns:p14="http://schemas.microsoft.com/office/powerpoint/2010/main" val="156285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place where people want to reside and live their lives. As a municipality with a focus on the future we want to continue to develop together with those who live there. That is why we are being driven by the aims and ambitions set out in Vision 2030, making us one of the strongest city regions in the country. As the hub of southern Sweden, we are seeking to create a </a:t>
            </a:r>
            <a:r>
              <a:rPr lang="en-US" dirty="0" err="1"/>
              <a:t>centre</a:t>
            </a:r>
            <a:r>
              <a:rPr lang="en-US" dirty="0"/>
              <a:t> that is open yet secure. A place where people from town and country can meet, and with the potential to create and build for the future.</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11</a:t>
            </a:fld>
            <a:endParaRPr lang="sv-SE"/>
          </a:p>
        </p:txBody>
      </p:sp>
    </p:spTree>
    <p:extLst>
      <p:ext uri="{BB962C8B-B14F-4D97-AF65-F5344CB8AC3E}">
        <p14:creationId xmlns:p14="http://schemas.microsoft.com/office/powerpoint/2010/main" val="133798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are a hub for southern Sweden, and we have excellent communications with the outside world – regardless of distance. The strategic location, in combination with our expanding industrial base, gives us the prerequisites for promoting innovation and maintaining a firm focus on the future. The location of our municipality in the heart of the Nordic region presents considerable communication potential with the rest of Sweden and the whole of Scandinavia</a:t>
            </a:r>
            <a:r>
              <a:rPr lang="sv-SE" sz="1200" b="0" i="0" u="none" strike="noStrike" kern="1200" baseline="0" dirty="0">
                <a:solidFill>
                  <a:schemeClr val="tx1"/>
                </a:solidFill>
                <a:effectLst/>
                <a:latin typeface="+mn-lt"/>
                <a:ea typeface="+mn-ea"/>
                <a:cs typeface="+mn-cs"/>
              </a:rPr>
              <a:t>.</a:t>
            </a:r>
          </a:p>
          <a:p>
            <a:endParaRPr lang="sv-S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effectLst/>
                <a:latin typeface="+mn-lt"/>
                <a:ea typeface="+mn-ea"/>
                <a:cs typeface="+mn-cs"/>
              </a:rPr>
              <a:t>Distances have been rounded off and are according to Google Maps (Shortest distance by car from the Town Hall in Jönköping to the </a:t>
            </a:r>
            <a:r>
              <a:rPr lang="en-US" sz="1200" b="0" i="1" u="none" strike="noStrike" kern="1200" baseline="0" dirty="0" err="1">
                <a:solidFill>
                  <a:schemeClr val="tx1"/>
                </a:solidFill>
                <a:effectLst/>
                <a:latin typeface="+mn-lt"/>
                <a:ea typeface="+mn-ea"/>
                <a:cs typeface="+mn-cs"/>
              </a:rPr>
              <a:t>centre</a:t>
            </a:r>
            <a:r>
              <a:rPr lang="en-US" sz="1200" b="0" i="1" u="none" strike="noStrike" kern="1200" baseline="0" dirty="0">
                <a:solidFill>
                  <a:schemeClr val="tx1"/>
                </a:solidFill>
                <a:effectLst/>
                <a:latin typeface="+mn-lt"/>
                <a:ea typeface="+mn-ea"/>
                <a:cs typeface="+mn-cs"/>
              </a:rPr>
              <a:t> of each town).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dirty="0">
              <a:solidFill>
                <a:schemeClr val="tx1"/>
              </a:solidFill>
              <a:effectLst/>
              <a:latin typeface="+mn-lt"/>
              <a:ea typeface="+mn-ea"/>
              <a:cs typeface="+mn-cs"/>
            </a:endParaRPr>
          </a:p>
          <a:p>
            <a:r>
              <a:rPr lang="sv-SE" sz="1200" b="0" i="0" u="none" strike="noStrike" kern="1200" baseline="0" dirty="0">
                <a:solidFill>
                  <a:schemeClr val="tx1"/>
                </a:solidFill>
                <a:effectLst/>
                <a:latin typeface="+mn-lt"/>
                <a:ea typeface="+mn-ea"/>
                <a:cs typeface="+mn-cs"/>
              </a:rPr>
              <a:t>The </a:t>
            </a:r>
            <a:r>
              <a:rPr lang="sv-SE" sz="1200" b="0" i="0" u="none" strike="noStrike" kern="1200" baseline="0" dirty="0" err="1">
                <a:solidFill>
                  <a:schemeClr val="tx1"/>
                </a:solidFill>
                <a:effectLst/>
                <a:latin typeface="+mn-lt"/>
                <a:ea typeface="+mn-ea"/>
                <a:cs typeface="+mn-cs"/>
              </a:rPr>
              <a:t>largest</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towns</a:t>
            </a:r>
            <a:r>
              <a:rPr lang="sv-SE" sz="1200" b="0" i="0" u="none" strike="noStrike" kern="1200" baseline="0" dirty="0">
                <a:solidFill>
                  <a:schemeClr val="tx1"/>
                </a:solidFill>
                <a:effectLst/>
                <a:latin typeface="+mn-lt"/>
                <a:ea typeface="+mn-ea"/>
                <a:cs typeface="+mn-cs"/>
              </a:rPr>
              <a:t> and </a:t>
            </a:r>
            <a:r>
              <a:rPr lang="sv-SE" sz="1200" b="0" i="0" u="none" strike="noStrike" kern="1200" baseline="0" dirty="0" err="1">
                <a:solidFill>
                  <a:schemeClr val="tx1"/>
                </a:solidFill>
                <a:effectLst/>
                <a:latin typeface="+mn-lt"/>
                <a:ea typeface="+mn-ea"/>
                <a:cs typeface="+mn-cs"/>
              </a:rPr>
              <a:t>villages</a:t>
            </a:r>
            <a:r>
              <a:rPr lang="sv-SE" sz="1200" b="0" i="0" u="none" strike="noStrike" kern="1200" baseline="0" dirty="0">
                <a:solidFill>
                  <a:schemeClr val="tx1"/>
                </a:solidFill>
                <a:effectLst/>
                <a:latin typeface="+mn-lt"/>
                <a:ea typeface="+mn-ea"/>
                <a:cs typeface="+mn-cs"/>
              </a:rPr>
              <a:t> in the </a:t>
            </a:r>
            <a:r>
              <a:rPr lang="sv-SE" sz="1200" b="0" i="0" u="none" strike="noStrike" kern="1200" baseline="0" dirty="0" err="1">
                <a:solidFill>
                  <a:schemeClr val="tx1"/>
                </a:solidFill>
                <a:effectLst/>
                <a:latin typeface="+mn-lt"/>
                <a:ea typeface="+mn-ea"/>
                <a:cs typeface="+mn-cs"/>
              </a:rPr>
              <a:t>municipality</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of</a:t>
            </a:r>
            <a:r>
              <a:rPr lang="sv-SE" sz="1200" b="0" i="0" u="none" strike="noStrike" kern="1200" baseline="0" dirty="0">
                <a:solidFill>
                  <a:schemeClr val="tx1"/>
                </a:solidFill>
                <a:effectLst/>
                <a:latin typeface="+mn-lt"/>
                <a:ea typeface="+mn-ea"/>
                <a:cs typeface="+mn-cs"/>
              </a:rPr>
              <a:t> Jönköping </a:t>
            </a:r>
            <a:r>
              <a:rPr lang="sv-SE" sz="1200" b="0" i="0" u="none" strike="noStrike" kern="1200" baseline="0" dirty="0" err="1">
                <a:solidFill>
                  <a:schemeClr val="tx1"/>
                </a:solidFill>
                <a:effectLst/>
                <a:latin typeface="+mn-lt"/>
                <a:ea typeface="+mn-ea"/>
                <a:cs typeface="+mn-cs"/>
              </a:rPr>
              <a:t>are</a:t>
            </a:r>
            <a:r>
              <a:rPr lang="sv-SE" sz="1200" b="0" i="0" u="none" strike="noStrike" kern="1200" baseline="0" dirty="0">
                <a:solidFill>
                  <a:schemeClr val="tx1"/>
                </a:solidFill>
                <a:effectLst/>
                <a:latin typeface="+mn-lt"/>
                <a:ea typeface="+mn-ea"/>
                <a:cs typeface="+mn-cs"/>
              </a:rPr>
              <a:t> </a:t>
            </a:r>
            <a:r>
              <a:rPr lang="sv-SE" sz="1200" b="0" i="0" u="none" strike="noStrike" kern="1200" baseline="0" dirty="0">
                <a:solidFill>
                  <a:srgbClr val="FF0000"/>
                </a:solidFill>
                <a:effectLst/>
                <a:latin typeface="+mn-lt"/>
                <a:ea typeface="+mn-ea"/>
                <a:cs typeface="+mn-cs"/>
              </a:rPr>
              <a:t>Jönköping, Huskvarna, Norrahammar, Bankeryd, Taberg, Tenhult, Odensjö-Barnarp and Gränna</a:t>
            </a:r>
            <a:r>
              <a:rPr lang="sv-SE" sz="1200" b="0" i="0" u="none" strike="noStrike" kern="1200" baseline="0" dirty="0">
                <a:solidFill>
                  <a:schemeClr val="tx1"/>
                </a:solidFill>
                <a:effectLst/>
                <a:latin typeface="+mn-lt"/>
                <a:ea typeface="+mn-ea"/>
                <a:cs typeface="+mn-cs"/>
              </a:rPr>
              <a:t>. </a:t>
            </a:r>
          </a:p>
          <a:p>
            <a:endParaRPr lang="sv-SE" sz="1200" b="0" i="0" u="none" strike="noStrike" kern="1200" baseline="0" dirty="0">
              <a:solidFill>
                <a:schemeClr val="tx1"/>
              </a:solidFill>
              <a:effectLst/>
              <a:latin typeface="+mn-lt"/>
              <a:ea typeface="+mn-ea"/>
              <a:cs typeface="+mn-cs"/>
            </a:endParaRPr>
          </a:p>
          <a:p>
            <a:r>
              <a:rPr lang="sv-SE" sz="1200" b="0" i="0" u="none" strike="noStrike" kern="1200" baseline="0" dirty="0">
                <a:solidFill>
                  <a:schemeClr val="tx1"/>
                </a:solidFill>
                <a:effectLst/>
                <a:latin typeface="+mn-lt"/>
                <a:ea typeface="+mn-ea"/>
                <a:cs typeface="+mn-cs"/>
              </a:rPr>
              <a:t>The </a:t>
            </a:r>
            <a:r>
              <a:rPr lang="sv-SE" sz="1200" b="0" i="0" u="none" strike="noStrike" kern="1200" baseline="0" dirty="0" err="1">
                <a:solidFill>
                  <a:schemeClr val="tx1"/>
                </a:solidFill>
                <a:effectLst/>
                <a:latin typeface="+mn-lt"/>
                <a:ea typeface="+mn-ea"/>
                <a:cs typeface="+mn-cs"/>
              </a:rPr>
              <a:t>towns</a:t>
            </a:r>
            <a:r>
              <a:rPr lang="sv-SE" sz="1200" b="0" i="0" u="none" strike="noStrike" kern="1200" baseline="0" dirty="0">
                <a:solidFill>
                  <a:schemeClr val="tx1"/>
                </a:solidFill>
                <a:effectLst/>
                <a:latin typeface="+mn-lt"/>
                <a:ea typeface="+mn-ea"/>
                <a:cs typeface="+mn-cs"/>
              </a:rPr>
              <a:t> and </a:t>
            </a:r>
            <a:r>
              <a:rPr lang="sv-SE" sz="1200" b="0" i="0" u="none" strike="noStrike" kern="1200" baseline="0" dirty="0" err="1">
                <a:solidFill>
                  <a:schemeClr val="tx1"/>
                </a:solidFill>
                <a:effectLst/>
                <a:latin typeface="+mn-lt"/>
                <a:ea typeface="+mn-ea"/>
                <a:cs typeface="+mn-cs"/>
              </a:rPr>
              <a:t>villages</a:t>
            </a:r>
            <a:r>
              <a:rPr lang="sv-SE" sz="1200" b="0" i="0" u="none" strike="noStrike" kern="1200" baseline="0" dirty="0">
                <a:solidFill>
                  <a:schemeClr val="tx1"/>
                </a:solidFill>
                <a:effectLst/>
                <a:latin typeface="+mn-lt"/>
                <a:ea typeface="+mn-ea"/>
                <a:cs typeface="+mn-cs"/>
              </a:rPr>
              <a:t> in the </a:t>
            </a:r>
            <a:r>
              <a:rPr lang="sv-SE" sz="1200" b="0" i="0" u="none" strike="noStrike" kern="1200" baseline="0" dirty="0" err="1">
                <a:solidFill>
                  <a:schemeClr val="tx1"/>
                </a:solidFill>
                <a:effectLst/>
                <a:latin typeface="+mn-lt"/>
                <a:ea typeface="+mn-ea"/>
                <a:cs typeface="+mn-cs"/>
              </a:rPr>
              <a:t>Municipality</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of</a:t>
            </a:r>
            <a:r>
              <a:rPr lang="sv-SE" sz="1200" b="0" i="0" u="none" strike="noStrike" kern="1200" baseline="0" dirty="0">
                <a:solidFill>
                  <a:schemeClr val="tx1"/>
                </a:solidFill>
                <a:effectLst/>
                <a:latin typeface="+mn-lt"/>
                <a:ea typeface="+mn-ea"/>
                <a:cs typeface="+mn-cs"/>
              </a:rPr>
              <a:t> Jönköping </a:t>
            </a:r>
            <a:r>
              <a:rPr lang="sv-SE" sz="1200" b="0" i="0" u="none" strike="noStrike" kern="1200" baseline="0" dirty="0" err="1">
                <a:solidFill>
                  <a:schemeClr val="tx1"/>
                </a:solidFill>
                <a:effectLst/>
                <a:latin typeface="+mn-lt"/>
                <a:ea typeface="+mn-ea"/>
                <a:cs typeface="+mn-cs"/>
              </a:rPr>
              <a:t>are</a:t>
            </a:r>
            <a:r>
              <a:rPr lang="sv-SE" sz="1200" b="0" i="0" u="none" strike="noStrike" kern="1200" baseline="0" dirty="0">
                <a:solidFill>
                  <a:schemeClr val="tx1"/>
                </a:solidFill>
                <a:effectLst/>
                <a:latin typeface="+mn-lt"/>
                <a:ea typeface="+mn-ea"/>
                <a:cs typeface="+mn-cs"/>
              </a:rPr>
              <a:t>: Jönköping, Huskvarna, Norrahammar, Bankeryd, Taberg, Tenhult, Odensjö-Barnarp, Gränna, Kaxholmen, </a:t>
            </a:r>
            <a:r>
              <a:rPr lang="sv-SE" sz="1200" b="0" i="0" u="none" strike="noStrike" kern="1200" baseline="0" dirty="0" err="1">
                <a:solidFill>
                  <a:schemeClr val="tx1"/>
                </a:solidFill>
                <a:effectLst/>
                <a:latin typeface="+mn-lt"/>
                <a:ea typeface="+mn-ea"/>
                <a:cs typeface="+mn-cs"/>
              </a:rPr>
              <a:t>Kortebo</a:t>
            </a:r>
            <a:r>
              <a:rPr lang="sv-SE" sz="1200" b="0" i="0" u="none" strike="noStrike" kern="1200" baseline="0" dirty="0">
                <a:solidFill>
                  <a:schemeClr val="tx1"/>
                </a:solidFill>
                <a:effectLst/>
                <a:latin typeface="+mn-lt"/>
                <a:ea typeface="+mn-ea"/>
                <a:cs typeface="+mn-cs"/>
              </a:rPr>
              <a:t>, Lekeryd, Bottnaryd, Skärstad, </a:t>
            </a:r>
            <a:r>
              <a:rPr lang="sv-SE" sz="1200" b="0" i="0" u="none" strike="noStrike" kern="1200" baseline="0" dirty="0" err="1">
                <a:solidFill>
                  <a:schemeClr val="tx1"/>
                </a:solidFill>
                <a:effectLst/>
                <a:latin typeface="+mn-lt"/>
                <a:ea typeface="+mn-ea"/>
                <a:cs typeface="+mn-cs"/>
              </a:rPr>
              <a:t>Ölmstad</a:t>
            </a:r>
            <a:r>
              <a:rPr lang="sv-SE" sz="1200" b="0" i="0" u="none" strike="noStrike" kern="1200" baseline="0" dirty="0">
                <a:solidFill>
                  <a:schemeClr val="tx1"/>
                </a:solidFill>
                <a:effectLst/>
                <a:latin typeface="+mn-lt"/>
                <a:ea typeface="+mn-ea"/>
                <a:cs typeface="+mn-cs"/>
              </a:rPr>
              <a:t>, Örserum, </a:t>
            </a:r>
            <a:r>
              <a:rPr lang="sv-SE" sz="1200" b="0" i="0" u="none" strike="noStrike" kern="1200" baseline="0" dirty="0" err="1">
                <a:solidFill>
                  <a:schemeClr val="tx1"/>
                </a:solidFill>
                <a:effectLst/>
                <a:latin typeface="+mn-lt"/>
                <a:ea typeface="+mn-ea"/>
                <a:cs typeface="+mn-cs"/>
              </a:rPr>
              <a:t>Hulukvarn</a:t>
            </a:r>
            <a:r>
              <a:rPr lang="sv-SE" sz="1200" b="0" i="0" u="none" strike="noStrike" kern="1200" baseline="0" dirty="0">
                <a:solidFill>
                  <a:schemeClr val="tx1"/>
                </a:solidFill>
                <a:effectLst/>
                <a:latin typeface="+mn-lt"/>
                <a:ea typeface="+mn-ea"/>
                <a:cs typeface="+mn-cs"/>
              </a:rPr>
              <a:t>-Ulvstorp-Västersjön-Hedenstorp, </a:t>
            </a:r>
            <a:r>
              <a:rPr lang="sv-SE" sz="1200" b="0" i="0" u="none" strike="noStrike" kern="1200" baseline="0" dirty="0" err="1">
                <a:solidFill>
                  <a:schemeClr val="tx1"/>
                </a:solidFill>
                <a:effectLst/>
                <a:latin typeface="+mn-lt"/>
                <a:ea typeface="+mn-ea"/>
                <a:cs typeface="+mn-cs"/>
              </a:rPr>
              <a:t>Tunnerstad</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Öggestorp</a:t>
            </a:r>
            <a:r>
              <a:rPr lang="sv-SE" sz="1200" b="0" i="0" u="none" strike="noStrike" kern="1200" baseline="0" dirty="0">
                <a:solidFill>
                  <a:schemeClr val="tx1"/>
                </a:solidFill>
                <a:effectLst/>
                <a:latin typeface="+mn-lt"/>
                <a:ea typeface="+mn-ea"/>
                <a:cs typeface="+mn-cs"/>
              </a:rPr>
              <a:t>, Ryd, </a:t>
            </a:r>
            <a:r>
              <a:rPr lang="sv-SE" sz="1200" b="0" i="0" u="none" strike="noStrike" kern="1200" baseline="0" dirty="0" err="1">
                <a:solidFill>
                  <a:schemeClr val="tx1"/>
                </a:solidFill>
                <a:effectLst/>
                <a:latin typeface="+mn-lt"/>
                <a:ea typeface="+mn-ea"/>
                <a:cs typeface="+mn-cs"/>
              </a:rPr>
              <a:t>Bosgård-Rudu-Gisebo</a:t>
            </a:r>
            <a:r>
              <a:rPr lang="sv-SE" sz="1200" b="0" i="0" u="none" strike="noStrike" kern="1200" baseline="0" dirty="0">
                <a:solidFill>
                  <a:schemeClr val="tx1"/>
                </a:solidFill>
                <a:effectLst/>
                <a:latin typeface="+mn-lt"/>
                <a:ea typeface="+mn-ea"/>
                <a:cs typeface="+mn-cs"/>
              </a:rPr>
              <a:t> and </a:t>
            </a:r>
            <a:r>
              <a:rPr lang="sv-SE" sz="1200" b="0" i="0" u="none" strike="noStrike" kern="1200" baseline="0" dirty="0" err="1">
                <a:solidFill>
                  <a:schemeClr val="tx1"/>
                </a:solidFill>
                <a:effectLst/>
                <a:latin typeface="+mn-lt"/>
                <a:ea typeface="+mn-ea"/>
                <a:cs typeface="+mn-cs"/>
              </a:rPr>
              <a:t>Tovrida</a:t>
            </a:r>
            <a:r>
              <a:rPr lang="sv-SE" sz="1200" b="0" i="0" u="none" strike="noStrike" kern="1200" baseline="0" dirty="0">
                <a:solidFill>
                  <a:schemeClr val="tx1"/>
                </a:solidFill>
                <a:effectLst/>
                <a:latin typeface="+mn-lt"/>
                <a:ea typeface="+mn-ea"/>
                <a:cs typeface="+mn-cs"/>
              </a:rPr>
              <a:t> Udde.</a:t>
            </a:r>
          </a:p>
          <a:p>
            <a:endParaRPr lang="sv-SE" sz="1200" b="0" i="0" u="none" strike="noStrike" kern="1200" baseline="0" dirty="0">
              <a:solidFill>
                <a:schemeClr val="tx1"/>
              </a:solidFill>
              <a:effectLst/>
              <a:latin typeface="+mn-lt"/>
              <a:ea typeface="+mn-ea"/>
              <a:cs typeface="+mn-cs"/>
            </a:endParaRPr>
          </a:p>
          <a:p>
            <a:r>
              <a:rPr lang="sv-SE" sz="1200" b="0" i="0" u="none" strike="noStrike" kern="1200" baseline="0" dirty="0">
                <a:solidFill>
                  <a:schemeClr val="tx1"/>
                </a:solidFill>
                <a:effectLst/>
                <a:latin typeface="+mn-lt"/>
                <a:ea typeface="+mn-ea"/>
                <a:cs typeface="+mn-cs"/>
              </a:rPr>
              <a:t>The </a:t>
            </a:r>
            <a:r>
              <a:rPr lang="sv-SE" sz="1200" b="0" i="0" u="none" strike="noStrike" kern="1200" baseline="0" dirty="0" err="1">
                <a:solidFill>
                  <a:schemeClr val="tx1"/>
                </a:solidFill>
                <a:effectLst/>
                <a:latin typeface="+mn-lt"/>
                <a:ea typeface="+mn-ea"/>
                <a:cs typeface="+mn-cs"/>
              </a:rPr>
              <a:t>Municipality</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of</a:t>
            </a:r>
            <a:r>
              <a:rPr lang="sv-SE" sz="1200" b="0" i="0" u="none" strike="noStrike" kern="1200" baseline="0" dirty="0">
                <a:solidFill>
                  <a:schemeClr val="tx1"/>
                </a:solidFill>
                <a:effectLst/>
                <a:latin typeface="+mn-lt"/>
                <a:ea typeface="+mn-ea"/>
                <a:cs typeface="+mn-cs"/>
              </a:rPr>
              <a:t> Jönköping is </a:t>
            </a:r>
            <a:r>
              <a:rPr lang="sv-SE" sz="1200" b="0" i="0" u="none" strike="noStrike" kern="1200" baseline="0" dirty="0" err="1">
                <a:solidFill>
                  <a:schemeClr val="tx1"/>
                </a:solidFill>
                <a:effectLst/>
                <a:latin typeface="+mn-lt"/>
                <a:ea typeface="+mn-ea"/>
                <a:cs typeface="+mn-cs"/>
              </a:rPr>
              <a:t>made</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up</a:t>
            </a:r>
            <a:r>
              <a:rPr lang="sv-SE" sz="1200" b="0" i="0" u="none" strike="noStrike" kern="1200" baseline="0" dirty="0">
                <a:solidFill>
                  <a:schemeClr val="tx1"/>
                </a:solidFill>
                <a:effectLst/>
                <a:latin typeface="+mn-lt"/>
                <a:ea typeface="+mn-ea"/>
                <a:cs typeface="+mn-cs"/>
              </a:rPr>
              <a:t> </a:t>
            </a:r>
            <a:r>
              <a:rPr lang="sv-SE" sz="1200" b="0" i="0" u="none" strike="noStrike" kern="1200" baseline="0" dirty="0" err="1">
                <a:solidFill>
                  <a:schemeClr val="tx1"/>
                </a:solidFill>
                <a:effectLst/>
                <a:latin typeface="+mn-lt"/>
                <a:ea typeface="+mn-ea"/>
                <a:cs typeface="+mn-cs"/>
              </a:rPr>
              <a:t>of</a:t>
            </a:r>
            <a:r>
              <a:rPr lang="sv-SE" sz="1200" b="0" i="0" u="none" strike="noStrike" kern="1200" baseline="0" dirty="0">
                <a:solidFill>
                  <a:schemeClr val="tx1"/>
                </a:solidFill>
                <a:effectLst/>
                <a:latin typeface="+mn-lt"/>
                <a:ea typeface="+mn-ea"/>
                <a:cs typeface="+mn-cs"/>
              </a:rPr>
              <a:t> 12 municipal areas: </a:t>
            </a: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Jönköping, Huskvarna, Gränna, Visingsö, Skärstad-</a:t>
            </a:r>
            <a:r>
              <a:rPr lang="sv-SE" sz="1200" dirty="0" err="1">
                <a:effectLst/>
                <a:latin typeface="Times New Roman" panose="02020603050405020304" pitchFamily="18" charset="0"/>
                <a:ea typeface="Times New Roman" panose="02020603050405020304" pitchFamily="18" charset="0"/>
                <a:cs typeface="Times New Roman" panose="02020603050405020304" pitchFamily="18" charset="0"/>
              </a:rPr>
              <a:t>Ölmstad</a:t>
            </a: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 Lekeryd, Tenhult, Barnarp, Norrahammar-Hovslätt, Månsarp-Taberg, </a:t>
            </a: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Bankeryd and </a:t>
            </a: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Norra Mo</a:t>
            </a:r>
            <a:r>
              <a:rPr lang="sv-S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v-SE" sz="1200" b="0" i="0" u="none" strike="noStrike" kern="1200" baseline="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12</a:t>
            </a:fld>
            <a:endParaRPr lang="sv-SE"/>
          </a:p>
        </p:txBody>
      </p:sp>
    </p:spTree>
    <p:extLst>
      <p:ext uri="{BB962C8B-B14F-4D97-AF65-F5344CB8AC3E}">
        <p14:creationId xmlns:p14="http://schemas.microsoft.com/office/powerpoint/2010/main" val="425464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We are the 9th largest municipality in Sweden and the home of </a:t>
            </a:r>
            <a:r>
              <a:rPr lang="sv-SE" sz="1800" b="1" kern="1200" dirty="0">
                <a:solidFill>
                  <a:schemeClr val="tx1"/>
                </a:solidFill>
                <a:effectLst/>
                <a:latin typeface="+mn-lt"/>
                <a:ea typeface="+mn-ea"/>
                <a:cs typeface="+mn-cs"/>
              </a:rPr>
              <a:t>147 654 </a:t>
            </a:r>
            <a:r>
              <a:rPr lang="en-US" sz="1800" kern="1200" dirty="0">
                <a:solidFill>
                  <a:schemeClr val="tx1"/>
                </a:solidFill>
                <a:effectLst/>
                <a:latin typeface="+mn-lt"/>
                <a:ea typeface="+mn-ea"/>
                <a:cs typeface="+mn-cs"/>
              </a:rPr>
              <a:t>people. </a:t>
            </a:r>
            <a:r>
              <a:rPr lang="en-GB" sz="1800" kern="1200" dirty="0">
                <a:solidFill>
                  <a:schemeClr val="tx1"/>
                </a:solidFill>
                <a:effectLst/>
                <a:latin typeface="+mn-lt"/>
                <a:ea typeface="+mn-ea"/>
                <a:cs typeface="+mn-cs"/>
              </a:rPr>
              <a:t>The municipal population has grown considerably. Over the past five years, it has increased by  an average of </a:t>
            </a:r>
            <a:r>
              <a:rPr lang="en-GB" sz="1800" b="1" kern="1200" dirty="0">
                <a:solidFill>
                  <a:schemeClr val="tx1"/>
                </a:solidFill>
                <a:effectLst/>
                <a:latin typeface="+mn-lt"/>
                <a:ea typeface="+mn-ea"/>
                <a:cs typeface="+mn-cs"/>
              </a:rPr>
              <a:t>1</a:t>
            </a:r>
            <a:r>
              <a:rPr lang="en-GB" sz="1800" b="1" kern="1200" baseline="0" dirty="0">
                <a:solidFill>
                  <a:schemeClr val="tx1"/>
                </a:solidFill>
                <a:effectLst/>
                <a:latin typeface="+mn-lt"/>
                <a:ea typeface="+mn-ea"/>
                <a:cs typeface="+mn-cs"/>
              </a:rPr>
              <a:t> 3</a:t>
            </a:r>
            <a:r>
              <a:rPr lang="en-GB" sz="1800" b="1" kern="1200" dirty="0">
                <a:solidFill>
                  <a:schemeClr val="tx1"/>
                </a:solidFill>
                <a:effectLst/>
                <a:latin typeface="+mn-lt"/>
                <a:ea typeface="+mn-ea"/>
                <a:cs typeface="+mn-cs"/>
              </a:rPr>
              <a:t>00 </a:t>
            </a:r>
            <a:r>
              <a:rPr lang="en-GB" sz="1800" kern="1200" dirty="0">
                <a:solidFill>
                  <a:schemeClr val="tx1"/>
                </a:solidFill>
                <a:effectLst/>
                <a:latin typeface="+mn-lt"/>
                <a:ea typeface="+mn-ea"/>
                <a:cs typeface="+mn-cs"/>
              </a:rPr>
              <a:t>inhabitants per annum.</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Many of us, </a:t>
            </a:r>
            <a:r>
              <a:rPr lang="en-US" sz="1800" b="1" kern="1200" dirty="0">
                <a:solidFill>
                  <a:schemeClr val="tx1"/>
                </a:solidFill>
                <a:effectLst/>
                <a:latin typeface="+mn-lt"/>
                <a:ea typeface="+mn-ea"/>
                <a:cs typeface="+mn-cs"/>
              </a:rPr>
              <a:t>96 585</a:t>
            </a:r>
            <a:r>
              <a:rPr lang="en-US" sz="1800" kern="1200" dirty="0">
                <a:solidFill>
                  <a:schemeClr val="tx1"/>
                </a:solidFill>
                <a:effectLst/>
                <a:latin typeface="+mn-lt"/>
                <a:ea typeface="+mn-ea"/>
                <a:cs typeface="+mn-cs"/>
              </a:rPr>
              <a:t>, live in Jönköping and </a:t>
            </a:r>
            <a:r>
              <a:rPr lang="en-US" sz="1800" kern="1200" dirty="0" err="1">
                <a:solidFill>
                  <a:schemeClr val="tx1"/>
                </a:solidFill>
                <a:effectLst/>
                <a:latin typeface="+mn-lt"/>
                <a:ea typeface="+mn-ea"/>
                <a:cs typeface="+mn-cs"/>
              </a:rPr>
              <a:t>Huskvarna</a:t>
            </a:r>
            <a:r>
              <a:rPr lang="en-US" sz="18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population also changes in line with the number of births. In total, </a:t>
            </a:r>
            <a:r>
              <a:rPr lang="sv-SE" sz="1200" b="1" kern="1200" dirty="0">
                <a:solidFill>
                  <a:schemeClr val="tx1"/>
                </a:solidFill>
                <a:effectLst/>
                <a:latin typeface="+mn-lt"/>
                <a:ea typeface="+mn-ea"/>
                <a:cs typeface="+mn-cs"/>
              </a:rPr>
              <a:t>1 461</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children were born in the Municipality of Jönköping in </a:t>
            </a:r>
            <a:r>
              <a:rPr lang="en-US" sz="1200" b="1" i="0" u="none" strike="noStrike" kern="1200" dirty="0">
                <a:solidFill>
                  <a:schemeClr val="tx1"/>
                </a:solidFill>
                <a:effectLst/>
                <a:latin typeface="+mn-lt"/>
                <a:ea typeface="+mn-ea"/>
                <a:cs typeface="+mn-cs"/>
              </a:rPr>
              <a:t>2024</a:t>
            </a:r>
            <a:r>
              <a:rPr lang="en-US" sz="1200" b="0" i="0" u="none" strike="noStrike" kern="1200" dirty="0">
                <a:solidFill>
                  <a:schemeClr val="tx1"/>
                </a:solidFill>
                <a:effectLst/>
                <a:latin typeface="+mn-lt"/>
                <a:ea typeface="+mn-ea"/>
                <a:cs typeface="+mn-cs"/>
              </a:rPr>
              <a:t>, and we had a net birth rate (births minus deaths) of </a:t>
            </a:r>
            <a:r>
              <a:rPr lang="en-US" sz="1200" b="1" i="0" u="none" strike="noStrike" kern="1200" dirty="0">
                <a:solidFill>
                  <a:schemeClr val="tx1"/>
                </a:solidFill>
                <a:effectLst/>
                <a:latin typeface="+mn-lt"/>
                <a:ea typeface="+mn-ea"/>
                <a:cs typeface="+mn-cs"/>
              </a:rPr>
              <a:t>327</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13</a:t>
            </a:fld>
            <a:endParaRPr lang="sv-SE"/>
          </a:p>
        </p:txBody>
      </p:sp>
    </p:spTree>
    <p:extLst>
      <p:ext uri="{BB962C8B-B14F-4D97-AF65-F5344CB8AC3E}">
        <p14:creationId xmlns:p14="http://schemas.microsoft.com/office/powerpoint/2010/main" val="3484879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2800" b="0" i="0" dirty="0">
                <a:solidFill>
                  <a:srgbClr val="0D0D0D"/>
                </a:solidFill>
                <a:effectLst/>
                <a:latin typeface="Söhne"/>
              </a:rPr>
              <a:t>There are around 72,000 residences in the municipality of Jönköping. Approximately 34 percent of these are privately owned, primarily consisting of </a:t>
            </a:r>
            <a:r>
              <a:rPr lang="sv-SE" sz="4000" b="0" i="0" dirty="0" err="1">
                <a:solidFill>
                  <a:srgbClr val="1F1F1F"/>
                </a:solidFill>
                <a:effectLst/>
                <a:latin typeface="Google Sans"/>
              </a:rPr>
              <a:t>multifamily</a:t>
            </a:r>
            <a:r>
              <a:rPr lang="sv-SE" sz="4000" b="0" i="0" dirty="0">
                <a:solidFill>
                  <a:srgbClr val="1F1F1F"/>
                </a:solidFill>
                <a:effectLst/>
                <a:latin typeface="Google Sans"/>
              </a:rPr>
              <a:t> </a:t>
            </a:r>
            <a:r>
              <a:rPr lang="sv-SE" sz="4000" b="0" i="0" dirty="0" err="1">
                <a:solidFill>
                  <a:srgbClr val="1F1F1F"/>
                </a:solidFill>
                <a:effectLst/>
                <a:latin typeface="Google Sans"/>
              </a:rPr>
              <a:t>residentia</a:t>
            </a:r>
            <a:r>
              <a:rPr lang="en-US" sz="2800" b="0" i="0" dirty="0">
                <a:solidFill>
                  <a:srgbClr val="0D0D0D"/>
                </a:solidFill>
                <a:effectLst/>
                <a:latin typeface="Söhne"/>
              </a:rPr>
              <a:t>ls. About 21 percent are tenant-owned apartments (condominiums), and around 45 percent are rental apartments. For these two types of residences, the majority are apartments in </a:t>
            </a:r>
            <a:r>
              <a:rPr lang="sv-SE" sz="4000" b="0" i="0" dirty="0" err="1">
                <a:solidFill>
                  <a:srgbClr val="1F1F1F"/>
                </a:solidFill>
                <a:effectLst/>
                <a:latin typeface="Google Sans"/>
              </a:rPr>
              <a:t>Multifamily</a:t>
            </a:r>
            <a:r>
              <a:rPr lang="sv-SE" sz="4000" b="0" i="0" dirty="0">
                <a:solidFill>
                  <a:srgbClr val="1F1F1F"/>
                </a:solidFill>
                <a:effectLst/>
                <a:latin typeface="Google Sans"/>
              </a:rPr>
              <a:t> </a:t>
            </a:r>
            <a:r>
              <a:rPr lang="sv-SE" sz="4000" b="0" i="0" dirty="0" err="1">
                <a:solidFill>
                  <a:srgbClr val="1F1F1F"/>
                </a:solidFill>
                <a:effectLst/>
                <a:latin typeface="Google Sans"/>
              </a:rPr>
              <a:t>residential</a:t>
            </a:r>
            <a:r>
              <a:rPr lang="sv-SE" sz="4000" b="0" i="0" dirty="0">
                <a:solidFill>
                  <a:srgbClr val="1F1F1F"/>
                </a:solidFill>
                <a:effectLst/>
                <a:latin typeface="Google Sans"/>
              </a:rPr>
              <a:t> </a:t>
            </a:r>
            <a:r>
              <a:rPr lang="sv-SE" sz="4000" b="0" i="0" dirty="0" err="1">
                <a:solidFill>
                  <a:srgbClr val="1F1F1F"/>
                </a:solidFill>
                <a:effectLst/>
                <a:latin typeface="Google Sans"/>
              </a:rPr>
              <a:t>buildings</a:t>
            </a:r>
            <a:r>
              <a:rPr lang="en-US" sz="2800" b="0" i="0" dirty="0">
                <a:solidFill>
                  <a:srgbClr val="0D0D0D"/>
                </a:solidFill>
                <a:effectLst/>
                <a:latin typeface="Söhne"/>
              </a:rPr>
              <a:t>.</a:t>
            </a:r>
          </a:p>
          <a:p>
            <a:endParaRPr lang="en-US" sz="2800" b="0" i="0" dirty="0">
              <a:solidFill>
                <a:srgbClr val="0D0D0D"/>
              </a:solidFill>
              <a:effectLst/>
              <a:latin typeface="Söhne"/>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municipality has a goal of initiating the construction of 1,000 residences each year. In 2024, construction began on 411 residences in the municipality of Jönköping. Of the initiated residences, 61 percent were rental apartments, 28 percent were tenant-owned apartments, and 11 percent were privately owned. The number of initiated residences decreased compared to 2023 when 335 residences were initiated.</a:t>
            </a:r>
            <a:endParaRPr lang="sv-SE" sz="1800" dirty="0">
              <a:effectLst/>
              <a:latin typeface="Times New Roman" panose="02020603050405020304" pitchFamily="18" charset="0"/>
              <a:ea typeface="Times New Roman" panose="02020603050405020304" pitchFamily="18" charset="0"/>
            </a:endParaRPr>
          </a:p>
          <a:p>
            <a:pPr>
              <a:spcAft>
                <a:spcPts val="1200"/>
              </a:spcAft>
            </a:pPr>
            <a:endParaRPr lang="sv-SE" sz="1200" dirty="0">
              <a:effectLst/>
              <a:latin typeface="Times New Roman" panose="02020603050405020304" pitchFamily="18" charset="0"/>
              <a:ea typeface="Times New Roman" panose="02020603050405020304" pitchFamily="18" charset="0"/>
            </a:endParaRPr>
          </a:p>
          <a:p>
            <a:pPr>
              <a:spcAft>
                <a:spcPts val="1200"/>
              </a:spcAft>
            </a:pPr>
            <a:r>
              <a:rPr lang="en-US" b="0" i="0" dirty="0">
                <a:solidFill>
                  <a:srgbClr val="0D0D0D"/>
                </a:solidFill>
                <a:effectLst/>
                <a:latin typeface="Söhne"/>
              </a:rPr>
              <a:t>The number of ready-to-move-in residences during this year was 688 units. Of these, 90 percent were rental apartments, 2 percent were tenant-owned apartments, and 8 percent were privately owned. </a:t>
            </a:r>
          </a:p>
          <a:p>
            <a:pPr>
              <a:spcAft>
                <a:spcPts val="1200"/>
              </a:spcAft>
            </a:pPr>
            <a:endParaRPr lang="sv-SE" sz="1200" dirty="0">
              <a:effectLst/>
              <a:latin typeface="Times New Roman" panose="02020603050405020304" pitchFamily="18" charset="0"/>
              <a:ea typeface="Times New Roman" panose="02020603050405020304" pitchFamily="18" charset="0"/>
            </a:endParaRPr>
          </a:p>
          <a:p>
            <a:r>
              <a:rPr lang="en-US" b="0" i="0" dirty="0">
                <a:solidFill>
                  <a:srgbClr val="0D0D0D"/>
                </a:solidFill>
                <a:effectLst/>
                <a:latin typeface="Söhne"/>
              </a:rPr>
              <a:t>As of January 1, 2025, construction was ongoing for 531 residences—61 percent rental apartments, 11 percent tenant-owned apartments, and the remaining 11 percent privately owned. A majority of the residences under construction at the turn of the year are expected to be completed during 2025.</a:t>
            </a:r>
            <a:endParaRPr lang="sv-SE" dirty="0"/>
          </a:p>
          <a:p>
            <a:endParaRPr lang="sv-SE"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14</a:t>
            </a:fld>
            <a:endParaRPr lang="sv-SE" dirty="0"/>
          </a:p>
        </p:txBody>
      </p:sp>
    </p:spTree>
    <p:extLst>
      <p:ext uri="{BB962C8B-B14F-4D97-AF65-F5344CB8AC3E}">
        <p14:creationId xmlns:p14="http://schemas.microsoft.com/office/powerpoint/2010/main" val="410098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b="0" i="0" kern="1200" dirty="0">
                <a:solidFill>
                  <a:schemeClr val="tx1"/>
                </a:solidFill>
                <a:effectLst/>
                <a:latin typeface="+mn-lt"/>
                <a:ea typeface="+mn-ea"/>
                <a:cs typeface="+mn-cs"/>
              </a:rPr>
              <a:t>We are seeking to promote equality and create a municipality that is both inclusive and diverse. We are seeking to be a municipality with a community spirit and sense of security – where openness, interaction, and a strong civil society contribute to creating a municipality for everyone. </a:t>
            </a: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The average age in the municipality is </a:t>
            </a:r>
            <a:r>
              <a:rPr lang="en-US" sz="1800" b="1" i="0" kern="1200" dirty="0">
                <a:solidFill>
                  <a:schemeClr val="tx1"/>
                </a:solidFill>
                <a:effectLst/>
                <a:latin typeface="+mn-lt"/>
                <a:ea typeface="+mn-ea"/>
                <a:cs typeface="+mn-cs"/>
              </a:rPr>
              <a:t>40.8 years </a:t>
            </a:r>
            <a:r>
              <a:rPr lang="en-US" sz="1800" b="0" i="0" kern="1200" dirty="0">
                <a:solidFill>
                  <a:schemeClr val="tx1"/>
                </a:solidFill>
                <a:effectLst/>
                <a:latin typeface="+mn-lt"/>
                <a:ea typeface="+mn-ea"/>
                <a:cs typeface="+mn-cs"/>
              </a:rPr>
              <a:t>– </a:t>
            </a:r>
            <a:r>
              <a:rPr lang="en-US" sz="1800" b="1" i="0" kern="1200" dirty="0">
                <a:solidFill>
                  <a:schemeClr val="tx1"/>
                </a:solidFill>
                <a:effectLst/>
                <a:latin typeface="+mn-lt"/>
                <a:ea typeface="+mn-ea"/>
                <a:cs typeface="+mn-cs"/>
              </a:rPr>
              <a:t>39.9 years</a:t>
            </a:r>
            <a:r>
              <a:rPr lang="en-US" sz="1800" b="0" i="0" kern="1200" dirty="0">
                <a:solidFill>
                  <a:schemeClr val="tx1"/>
                </a:solidFill>
                <a:effectLst/>
                <a:latin typeface="+mn-lt"/>
                <a:ea typeface="+mn-ea"/>
                <a:cs typeface="+mn-cs"/>
              </a:rPr>
              <a:t> for men and </a:t>
            </a:r>
            <a:r>
              <a:rPr lang="en-US" sz="1800" b="1" i="0" kern="1200" dirty="0">
                <a:solidFill>
                  <a:schemeClr val="tx1"/>
                </a:solidFill>
                <a:effectLst/>
                <a:latin typeface="+mn-lt"/>
                <a:ea typeface="+mn-ea"/>
                <a:cs typeface="+mn-cs"/>
              </a:rPr>
              <a:t>41.7 years </a:t>
            </a:r>
            <a:r>
              <a:rPr lang="en-US" sz="1800" b="0" i="0" kern="1200" dirty="0">
                <a:solidFill>
                  <a:schemeClr val="tx1"/>
                </a:solidFill>
                <a:effectLst/>
                <a:latin typeface="+mn-lt"/>
                <a:ea typeface="+mn-ea"/>
                <a:cs typeface="+mn-cs"/>
              </a:rPr>
              <a:t>for women.</a:t>
            </a:r>
          </a:p>
          <a:p>
            <a:r>
              <a:rPr lang="en-US" sz="1800" b="0" i="0" kern="1200" dirty="0">
                <a:solidFill>
                  <a:schemeClr val="tx1"/>
                </a:solidFill>
                <a:effectLst/>
                <a:latin typeface="+mn-lt"/>
                <a:ea typeface="+mn-ea"/>
                <a:cs typeface="+mn-cs"/>
              </a:rPr>
              <a:t>The average age throughout Sweden is </a:t>
            </a:r>
            <a:r>
              <a:rPr lang="en-US" sz="1800" b="1" i="0" kern="1200" dirty="0">
                <a:solidFill>
                  <a:schemeClr val="tx1"/>
                </a:solidFill>
                <a:effectLst/>
                <a:latin typeface="+mn-lt"/>
                <a:ea typeface="+mn-ea"/>
                <a:cs typeface="+mn-cs"/>
              </a:rPr>
              <a:t>42.2 years </a:t>
            </a:r>
            <a:r>
              <a:rPr lang="en-US" sz="1800" b="0" i="0" kern="1200" dirty="0">
                <a:solidFill>
                  <a:schemeClr val="tx1"/>
                </a:solidFill>
                <a:effectLst/>
                <a:latin typeface="+mn-lt"/>
                <a:ea typeface="+mn-ea"/>
                <a:cs typeface="+mn-cs"/>
              </a:rPr>
              <a:t>– </a:t>
            </a:r>
            <a:r>
              <a:rPr lang="en-US" sz="1800" b="1" i="0" kern="1200" dirty="0">
                <a:solidFill>
                  <a:schemeClr val="tx1"/>
                </a:solidFill>
                <a:effectLst/>
                <a:latin typeface="+mn-lt"/>
                <a:ea typeface="+mn-ea"/>
                <a:cs typeface="+mn-cs"/>
              </a:rPr>
              <a:t>41.4 years </a:t>
            </a:r>
            <a:r>
              <a:rPr lang="en-US" sz="1800" b="0" i="0" kern="1200" dirty="0">
                <a:solidFill>
                  <a:schemeClr val="tx1"/>
                </a:solidFill>
                <a:effectLst/>
                <a:latin typeface="+mn-lt"/>
                <a:ea typeface="+mn-ea"/>
                <a:cs typeface="+mn-cs"/>
              </a:rPr>
              <a:t>for men and </a:t>
            </a:r>
            <a:r>
              <a:rPr lang="en-US" sz="1800" b="1" i="0" kern="1200" dirty="0">
                <a:solidFill>
                  <a:schemeClr val="tx1"/>
                </a:solidFill>
                <a:effectLst/>
                <a:latin typeface="+mn-lt"/>
                <a:ea typeface="+mn-ea"/>
                <a:cs typeface="+mn-cs"/>
              </a:rPr>
              <a:t>43.0 years </a:t>
            </a:r>
            <a:r>
              <a:rPr lang="en-US" sz="1800" b="0" i="0" kern="1200" dirty="0">
                <a:solidFill>
                  <a:schemeClr val="tx1"/>
                </a:solidFill>
                <a:effectLst/>
                <a:latin typeface="+mn-lt"/>
                <a:ea typeface="+mn-ea"/>
                <a:cs typeface="+mn-cs"/>
              </a:rPr>
              <a:t>for women.</a:t>
            </a:r>
          </a:p>
          <a:p>
            <a:endParaRPr lang="en-US" sz="18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4AC584B-15AE-4ECC-ABC7-E738CF126219}" type="slidenum">
              <a:rPr lang="sv-SE" smtClean="0"/>
              <a:t>15</a:t>
            </a:fld>
            <a:endParaRPr lang="sv-SE"/>
          </a:p>
        </p:txBody>
      </p:sp>
    </p:spTree>
    <p:extLst>
      <p:ext uri="{BB962C8B-B14F-4D97-AF65-F5344CB8AC3E}">
        <p14:creationId xmlns:p14="http://schemas.microsoft.com/office/powerpoint/2010/main" val="816012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Higher education = post-high school education.</a:t>
            </a:r>
          </a:p>
          <a:p>
            <a:r>
              <a:rPr lang="en-US" sz="1200" kern="1200" dirty="0">
                <a:solidFill>
                  <a:schemeClr val="tx1"/>
                </a:solidFill>
                <a:effectLst/>
                <a:latin typeface="+mn-lt"/>
                <a:ea typeface="+mn-ea"/>
                <a:cs typeface="+mn-cs"/>
              </a:rPr>
              <a:t>Progression into higher education in Jönköping: Average</a:t>
            </a:r>
            <a:r>
              <a:rPr lang="en-US" sz="1200" b="1" kern="1200" dirty="0">
                <a:solidFill>
                  <a:schemeClr val="tx1"/>
                </a:solidFill>
                <a:effectLst/>
                <a:latin typeface="+mn-lt"/>
                <a:ea typeface="+mn-ea"/>
                <a:cs typeface="+mn-cs"/>
              </a:rPr>
              <a:t> 47</a:t>
            </a:r>
            <a:r>
              <a:rPr lang="en-US" sz="1200" kern="1200" dirty="0">
                <a:solidFill>
                  <a:schemeClr val="tx1"/>
                </a:solidFill>
                <a:effectLst/>
                <a:latin typeface="+mn-lt"/>
                <a:ea typeface="+mn-ea"/>
                <a:cs typeface="+mn-cs"/>
              </a:rPr>
              <a:t>% – women</a:t>
            </a:r>
            <a:r>
              <a:rPr lang="en-US" sz="1200" b="1" kern="1200" dirty="0">
                <a:solidFill>
                  <a:schemeClr val="tx1"/>
                </a:solidFill>
                <a:effectLst/>
                <a:latin typeface="+mn-lt"/>
                <a:ea typeface="+mn-ea"/>
                <a:cs typeface="+mn-cs"/>
              </a:rPr>
              <a:t> 53</a:t>
            </a:r>
            <a:r>
              <a:rPr lang="en-US" sz="1200" kern="1200" dirty="0">
                <a:solidFill>
                  <a:schemeClr val="tx1"/>
                </a:solidFill>
                <a:effectLst/>
                <a:latin typeface="+mn-lt"/>
                <a:ea typeface="+mn-ea"/>
                <a:cs typeface="+mn-cs"/>
              </a:rPr>
              <a:t>%, men</a:t>
            </a:r>
            <a:r>
              <a:rPr lang="en-US" sz="1200" b="1" kern="1200" dirty="0">
                <a:solidFill>
                  <a:schemeClr val="tx1"/>
                </a:solidFill>
                <a:effectLst/>
                <a:latin typeface="+mn-lt"/>
                <a:ea typeface="+mn-ea"/>
                <a:cs typeface="+mn-cs"/>
              </a:rPr>
              <a:t> 41</a:t>
            </a:r>
            <a:r>
              <a:rPr lang="en-US" sz="1200" kern="1200" dirty="0">
                <a:solidFill>
                  <a:schemeClr val="tx1"/>
                </a:solidFill>
                <a:effectLst/>
                <a:latin typeface="+mn-lt"/>
                <a:ea typeface="+mn-ea"/>
                <a:cs typeface="+mn-cs"/>
              </a:rPr>
              <a:t>% (statistics from 2023).</a:t>
            </a:r>
          </a:p>
          <a:p>
            <a:r>
              <a:rPr lang="en-GB" sz="1200" kern="1200" dirty="0">
                <a:solidFill>
                  <a:schemeClr val="tx1"/>
                </a:solidFill>
                <a:effectLst/>
                <a:latin typeface="+mn-lt"/>
                <a:ea typeface="+mn-ea"/>
                <a:cs typeface="+mn-cs"/>
              </a:rPr>
              <a:t>Progression into higher education in Sweden: Average </a:t>
            </a:r>
            <a:r>
              <a:rPr lang="en-GB" sz="1200" b="1" kern="1200" dirty="0">
                <a:solidFill>
                  <a:schemeClr val="tx1"/>
                </a:solidFill>
                <a:effectLst/>
                <a:latin typeface="+mn-lt"/>
                <a:ea typeface="+mn-ea"/>
                <a:cs typeface="+mn-cs"/>
              </a:rPr>
              <a:t>45% </a:t>
            </a:r>
            <a:r>
              <a:rPr lang="en-GB" sz="1200" kern="1200" dirty="0">
                <a:solidFill>
                  <a:schemeClr val="tx1"/>
                </a:solidFill>
                <a:effectLst/>
                <a:latin typeface="+mn-lt"/>
                <a:ea typeface="+mn-ea"/>
                <a:cs typeface="+mn-cs"/>
              </a:rPr>
              <a:t>– women </a:t>
            </a:r>
            <a:r>
              <a:rPr lang="en-GB" sz="1200" b="1" kern="1200" dirty="0">
                <a:solidFill>
                  <a:schemeClr val="tx1"/>
                </a:solidFill>
                <a:effectLst/>
                <a:latin typeface="+mn-lt"/>
                <a:ea typeface="+mn-ea"/>
                <a:cs typeface="+mn-cs"/>
              </a:rPr>
              <a:t>52%</a:t>
            </a:r>
            <a:r>
              <a:rPr lang="en-GB" sz="1200" kern="1200" dirty="0">
                <a:solidFill>
                  <a:schemeClr val="tx1"/>
                </a:solidFill>
                <a:effectLst/>
                <a:latin typeface="+mn-lt"/>
                <a:ea typeface="+mn-ea"/>
                <a:cs typeface="+mn-cs"/>
              </a:rPr>
              <a:t>, men </a:t>
            </a:r>
            <a:r>
              <a:rPr lang="en-GB" sz="1200" b="1" kern="1200" dirty="0">
                <a:solidFill>
                  <a:schemeClr val="tx1"/>
                </a:solidFill>
                <a:effectLst/>
                <a:latin typeface="+mn-lt"/>
                <a:ea typeface="+mn-ea"/>
                <a:cs typeface="+mn-cs"/>
              </a:rPr>
              <a:t>39%</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(statistics from 2023)</a:t>
            </a:r>
            <a:r>
              <a:rPr lang="en-GB"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14 400 students from 100 countries. Around 1 </a:t>
            </a:r>
            <a:r>
              <a:rPr lang="en-GB" sz="1200" kern="1200" baseline="0" dirty="0">
                <a:solidFill>
                  <a:schemeClr val="tx1"/>
                </a:solidFill>
                <a:effectLst/>
                <a:latin typeface="+mn-lt"/>
                <a:ea typeface="+mn-ea"/>
                <a:cs typeface="+mn-cs"/>
              </a:rPr>
              <a:t>98</a:t>
            </a:r>
            <a:r>
              <a:rPr lang="en-GB" sz="1200" kern="1200" dirty="0">
                <a:solidFill>
                  <a:schemeClr val="tx1"/>
                </a:solidFill>
                <a:effectLst/>
                <a:latin typeface="+mn-lt"/>
                <a:ea typeface="+mn-ea"/>
                <a:cs typeface="+mn-cs"/>
              </a:rPr>
              <a:t>0 international students each year (14%), 7 880 </a:t>
            </a:r>
            <a:r>
              <a:rPr lang="sv-SE" b="0" dirty="0"/>
              <a:t>full-</a:t>
            </a:r>
            <a:r>
              <a:rPr lang="sv-SE" b="0" dirty="0" err="1"/>
              <a:t>year</a:t>
            </a:r>
            <a:r>
              <a:rPr lang="sv-SE" b="0" dirty="0"/>
              <a:t> students.</a:t>
            </a:r>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a:t>
            </a:r>
            <a:r>
              <a:rPr lang="en-GB" sz="1200" i="1" kern="1200" dirty="0">
                <a:solidFill>
                  <a:schemeClr val="tx1"/>
                </a:solidFill>
                <a:effectLst/>
                <a:latin typeface="+mn-lt"/>
                <a:ea typeface="+mn-ea"/>
                <a:cs typeface="+mn-cs"/>
              </a:rPr>
              <a:t>his figure includes exchange students who stay for one or two terms, international students who follow a programme extending over several years, and students on foundation courses).</a:t>
            </a:r>
          </a:p>
          <a:p>
            <a:r>
              <a:rPr lang="sv-SE"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whole of the education chain is vital to our present and future well-being and we are investing strongly in education – all the way from preschool to university. We are seeking to create a municipality symbolised by knowledge, innovation, creativity, and inclusivity.</a:t>
            </a: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Jönköping University is organised as a foundation, and it awards degrees at bachelor’s, master’s, and PhD level. Jönköping University comprises four specialist schools. The four schools are the School of Education and Communication, the School of Health and Welfare, Jönköping International Business School, and the School of Engineering.</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16</a:t>
            </a:fld>
            <a:endParaRPr lang="sv-SE"/>
          </a:p>
        </p:txBody>
      </p:sp>
    </p:spTree>
    <p:extLst>
      <p:ext uri="{BB962C8B-B14F-4D97-AF65-F5344CB8AC3E}">
        <p14:creationId xmlns:p14="http://schemas.microsoft.com/office/powerpoint/2010/main" val="989167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Politics</a:t>
            </a:r>
            <a:r>
              <a:rPr lang="sv-SE" dirty="0"/>
              <a:t> and </a:t>
            </a:r>
            <a:r>
              <a:rPr lang="sv-SE" dirty="0" err="1"/>
              <a:t>organization</a:t>
            </a:r>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17</a:t>
            </a:fld>
            <a:endParaRPr lang="sv-SE"/>
          </a:p>
        </p:txBody>
      </p:sp>
    </p:spTree>
    <p:extLst>
      <p:ext uri="{BB962C8B-B14F-4D97-AF65-F5344CB8AC3E}">
        <p14:creationId xmlns:p14="http://schemas.microsoft.com/office/powerpoint/2010/main" val="365135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b="0" i="0" kern="1200" dirty="0">
                <a:solidFill>
                  <a:schemeClr val="tx1"/>
                </a:solidFill>
                <a:effectLst/>
                <a:latin typeface="+mn-lt"/>
                <a:ea typeface="+mn-ea"/>
                <a:cs typeface="+mn-cs"/>
              </a:rPr>
              <a:t>The Municipality of Jönköping is a politically governed organization just like all the other municipalities in the country. Political decisions are reached by the Municipal Council, the Municipal Executive Board, and 12 committees.</a:t>
            </a:r>
            <a:endParaRPr lang="sv-SE" sz="1800" b="0"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18</a:t>
            </a:fld>
            <a:endParaRPr lang="sv-SE"/>
          </a:p>
        </p:txBody>
      </p:sp>
    </p:spTree>
    <p:extLst>
      <p:ext uri="{BB962C8B-B14F-4D97-AF65-F5344CB8AC3E}">
        <p14:creationId xmlns:p14="http://schemas.microsoft.com/office/powerpoint/2010/main" val="2283442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Collaboration between the political parties in Jönköping municipality is important, negotiations between the parties are needed to form governance. The political majority consists of the Social Democrats, the Center Party, and the Liberals in collaboration with the Green Party and the Left Party.</a:t>
            </a:r>
          </a:p>
          <a:p>
            <a:endParaRPr lang="en-US" dirty="0"/>
          </a:p>
          <a:p>
            <a:r>
              <a:rPr lang="en-US" b="1" dirty="0"/>
              <a:t>The Municipal Council </a:t>
            </a:r>
            <a:r>
              <a:rPr lang="en-US" dirty="0"/>
              <a:t>sets the political objectives for municipal operations. They decide, among other things, on the municipality's budget and finances and appoint members to municipal committees.</a:t>
            </a:r>
          </a:p>
          <a:p>
            <a:endParaRPr lang="en-US" dirty="0"/>
          </a:p>
          <a:p>
            <a:r>
              <a:rPr lang="en-US" dirty="0"/>
              <a:t>The Municipal Council has 81 members who are directly elected. The allocation of seats for each party is based on the election results.</a:t>
            </a:r>
          </a:p>
          <a:p>
            <a:endParaRPr lang="en-US" dirty="0"/>
          </a:p>
          <a:p>
            <a:r>
              <a:rPr lang="en-US" b="1" dirty="0"/>
              <a:t>The Municipal Executive Board</a:t>
            </a:r>
            <a:r>
              <a:rPr lang="en-US" dirty="0"/>
              <a:t> leads and coordinates the work that are in line with the municipality's overarching objectives, guidelines. They prepare all matters for the Municipal Council. The main tasks include responsibility for the municipality's development and economy, comprehensive physical planning, land and housing supply, business and employment issues, procurement, information and tourism issues, and organizational matters.</a:t>
            </a:r>
          </a:p>
          <a:p>
            <a:endParaRPr lang="en-US" dirty="0"/>
          </a:p>
          <a:p>
            <a:r>
              <a:rPr lang="en-US" dirty="0"/>
              <a:t>The Municipal Executive Board has 15 members and 15 substitutes. Three councilors and two opposition councilors lead and coordinate the work of the Municipal Executive Board. Councilors: Ann-Marie Nilsson (C), Andreas Persson (S), and Mona Forsberg (S). Opposition councilors: Joakim </a:t>
            </a:r>
            <a:r>
              <a:rPr lang="en-US" dirty="0" err="1"/>
              <a:t>Dahlström</a:t>
            </a:r>
            <a:r>
              <a:rPr lang="en-US" dirty="0"/>
              <a:t> (M) and Andreas </a:t>
            </a:r>
            <a:r>
              <a:rPr lang="en-US" dirty="0" err="1"/>
              <a:t>Sturesson</a:t>
            </a:r>
            <a:r>
              <a:rPr lang="en-US" dirty="0"/>
              <a:t> (KD).</a:t>
            </a:r>
            <a:endParaRPr lang="sv-SE" dirty="0"/>
          </a:p>
          <a:p>
            <a:pPr>
              <a:spcAft>
                <a:spcPts val="1200"/>
              </a:spcAft>
            </a:pPr>
            <a:r>
              <a:rPr lang="sv-SE" dirty="0"/>
              <a:t> </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19</a:t>
            </a:fld>
            <a:endParaRPr lang="sv-SE"/>
          </a:p>
        </p:txBody>
      </p:sp>
    </p:spTree>
    <p:extLst>
      <p:ext uri="{BB962C8B-B14F-4D97-AF65-F5344CB8AC3E}">
        <p14:creationId xmlns:p14="http://schemas.microsoft.com/office/powerpoint/2010/main" val="425261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2</a:t>
            </a:fld>
            <a:endParaRPr lang="sv-SE" dirty="0"/>
          </a:p>
        </p:txBody>
      </p:sp>
    </p:spTree>
    <p:extLst>
      <p:ext uri="{BB962C8B-B14F-4D97-AF65-F5344CB8AC3E}">
        <p14:creationId xmlns:p14="http://schemas.microsoft.com/office/powerpoint/2010/main" val="1899096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utskott är en mindre del av en beslutande församling med uppgift att till exempel förbereda beslut.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Area of 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1. Management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2. Welfare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3. Urban development issues</a:t>
            </a:r>
          </a:p>
        </p:txBody>
      </p:sp>
      <p:sp>
        <p:nvSpPr>
          <p:cNvPr id="4" name="Platshållare för bildnummer 3"/>
          <p:cNvSpPr>
            <a:spLocks noGrp="1"/>
          </p:cNvSpPr>
          <p:nvPr>
            <p:ph type="sldNum" sz="quarter" idx="5"/>
          </p:nvPr>
        </p:nvSpPr>
        <p:spPr/>
        <p:txBody>
          <a:bodyPr/>
          <a:lstStyle/>
          <a:p>
            <a:fld id="{04AC584B-15AE-4ECC-ABC7-E738CF126219}" type="slidenum">
              <a:rPr lang="sv-SE" smtClean="0"/>
              <a:t>20</a:t>
            </a:fld>
            <a:endParaRPr lang="sv-SE"/>
          </a:p>
        </p:txBody>
      </p:sp>
    </p:spTree>
    <p:extLst>
      <p:ext uri="{BB962C8B-B14F-4D97-AF65-F5344CB8AC3E}">
        <p14:creationId xmlns:p14="http://schemas.microsoft.com/office/powerpoint/2010/main" val="2243505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12 politiska nämnderna ansvarar för olika delar av kommunens verksamhet och styr förvaltningarnas arbete.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Area of responsibility:</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br>
            <a:r>
              <a:rPr lang="sv-SE" b="1" dirty="0"/>
              <a:t>Management </a:t>
            </a:r>
            <a:r>
              <a:rPr lang="sv-SE" b="1" dirty="0" err="1"/>
              <a:t>issues</a:t>
            </a:r>
            <a:r>
              <a:rPr lang="sv-SE" b="1" dirty="0"/>
              <a:t>: </a:t>
            </a:r>
            <a:r>
              <a:rPr lang="sv-SE" dirty="0" err="1"/>
              <a:t>Election</a:t>
            </a:r>
            <a:r>
              <a:rPr lang="sv-SE" dirty="0"/>
              <a:t> </a:t>
            </a:r>
            <a:r>
              <a:rPr lang="sv-SE" dirty="0" err="1"/>
              <a:t>Committee</a:t>
            </a:r>
            <a:r>
              <a:rPr lang="sv-SE" dirty="0"/>
              <a:t>, </a:t>
            </a:r>
            <a:r>
              <a:rPr lang="sv-SE" dirty="0" err="1"/>
              <a:t>Custodian</a:t>
            </a:r>
            <a:r>
              <a:rPr lang="sv-SE" dirty="0"/>
              <a:t> </a:t>
            </a:r>
            <a:r>
              <a:rPr lang="sv-SE" dirty="0" err="1"/>
              <a:t>Committee</a:t>
            </a:r>
            <a:r>
              <a:rPr lang="sv-SE" dirty="0"/>
              <a:t>, </a:t>
            </a:r>
            <a:r>
              <a:rPr lang="sv-SE" dirty="0" err="1"/>
              <a:t>Crisis</a:t>
            </a:r>
            <a:r>
              <a:rPr lang="sv-SE" dirty="0"/>
              <a:t> Management </a:t>
            </a:r>
            <a:r>
              <a:rPr lang="sv-SE" dirty="0" err="1"/>
              <a:t>Committee</a:t>
            </a:r>
            <a:r>
              <a:rPr lang="sv-SE" dirty="0"/>
              <a:t> </a:t>
            </a:r>
          </a:p>
          <a:p>
            <a:r>
              <a:rPr lang="sv-SE" b="1" dirty="0"/>
              <a:t>Welfare </a:t>
            </a:r>
            <a:r>
              <a:rPr lang="sv-SE" b="1" dirty="0" err="1"/>
              <a:t>issues</a:t>
            </a:r>
            <a:r>
              <a:rPr lang="sv-SE" b="1" dirty="0"/>
              <a:t>: </a:t>
            </a:r>
            <a:r>
              <a:rPr lang="sv-SE" dirty="0"/>
              <a:t>Children and </a:t>
            </a:r>
            <a:r>
              <a:rPr lang="sv-SE" dirty="0" err="1"/>
              <a:t>Schools</a:t>
            </a:r>
            <a:r>
              <a:rPr lang="sv-SE" dirty="0"/>
              <a:t> </a:t>
            </a:r>
            <a:r>
              <a:rPr lang="sv-SE" dirty="0" err="1"/>
              <a:t>Committee</a:t>
            </a:r>
            <a:r>
              <a:rPr lang="sv-SE" dirty="0"/>
              <a:t>, </a:t>
            </a:r>
            <a:r>
              <a:rPr lang="en-US" dirty="0"/>
              <a:t>Education and </a:t>
            </a:r>
            <a:r>
              <a:rPr lang="en-US" dirty="0" err="1"/>
              <a:t>Labour</a:t>
            </a:r>
            <a:r>
              <a:rPr lang="en-US" dirty="0"/>
              <a:t> Market Committee</a:t>
            </a:r>
            <a:r>
              <a:rPr lang="sv-SE" dirty="0"/>
              <a:t>, </a:t>
            </a:r>
            <a:r>
              <a:rPr lang="en-US" dirty="0"/>
              <a:t>Individual and Family Welfare Committee</a:t>
            </a:r>
            <a:r>
              <a:rPr lang="sv-SE" dirty="0"/>
              <a:t>, </a:t>
            </a:r>
            <a:r>
              <a:rPr lang="sv-SE" dirty="0" err="1"/>
              <a:t>Accessibility</a:t>
            </a:r>
            <a:r>
              <a:rPr lang="sv-SE" dirty="0"/>
              <a:t> Support </a:t>
            </a:r>
            <a:r>
              <a:rPr lang="sv-SE" dirty="0" err="1"/>
              <a:t>Committee</a:t>
            </a:r>
            <a:r>
              <a:rPr lang="sv-SE" dirty="0"/>
              <a:t>, </a:t>
            </a:r>
            <a:r>
              <a:rPr lang="sv-SE" dirty="0" err="1"/>
              <a:t>Eldercare</a:t>
            </a:r>
            <a:r>
              <a:rPr lang="sv-SE" dirty="0"/>
              <a:t> </a:t>
            </a:r>
            <a:r>
              <a:rPr lang="sv-SE" dirty="0" err="1"/>
              <a:t>Committee</a:t>
            </a:r>
            <a:r>
              <a:rPr lang="sv-SE" dirty="0"/>
              <a:t> </a:t>
            </a:r>
          </a:p>
          <a:p>
            <a:r>
              <a:rPr lang="sv-SE" b="1" dirty="0"/>
              <a:t>Urban </a:t>
            </a:r>
            <a:r>
              <a:rPr lang="sv-SE" b="1" dirty="0" err="1"/>
              <a:t>development</a:t>
            </a:r>
            <a:r>
              <a:rPr lang="sv-SE" b="1" dirty="0"/>
              <a:t> </a:t>
            </a:r>
            <a:r>
              <a:rPr lang="sv-SE" b="1" dirty="0" err="1"/>
              <a:t>issues</a:t>
            </a:r>
            <a:r>
              <a:rPr lang="sv-SE" b="1" dirty="0"/>
              <a:t>:</a:t>
            </a:r>
            <a:r>
              <a:rPr lang="sv-SE" dirty="0"/>
              <a:t> </a:t>
            </a:r>
            <a:r>
              <a:rPr lang="en-US" dirty="0"/>
              <a:t>Environmental Health and Protection Committee</a:t>
            </a:r>
            <a:r>
              <a:rPr lang="sv-SE" dirty="0"/>
              <a:t>, Planning and </a:t>
            </a:r>
            <a:r>
              <a:rPr lang="sv-SE" dirty="0" err="1"/>
              <a:t>Development</a:t>
            </a:r>
            <a:r>
              <a:rPr lang="sv-SE" dirty="0"/>
              <a:t> </a:t>
            </a:r>
            <a:r>
              <a:rPr lang="sv-SE" dirty="0" err="1"/>
              <a:t>Committee</a:t>
            </a:r>
            <a:r>
              <a:rPr lang="sv-SE" dirty="0"/>
              <a:t>, Public Works </a:t>
            </a:r>
            <a:r>
              <a:rPr lang="sv-SE" dirty="0" err="1"/>
              <a:t>Committee</a:t>
            </a:r>
            <a:r>
              <a:rPr lang="sv-SE" dirty="0"/>
              <a:t>, </a:t>
            </a:r>
            <a:r>
              <a:rPr lang="en-US" dirty="0"/>
              <a:t>Leisure and Cultural Services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21</a:t>
            </a:fld>
            <a:endParaRPr lang="sv-SE"/>
          </a:p>
        </p:txBody>
      </p:sp>
    </p:spTree>
    <p:extLst>
      <p:ext uri="{BB962C8B-B14F-4D97-AF65-F5344CB8AC3E}">
        <p14:creationId xmlns:p14="http://schemas.microsoft.com/office/powerpoint/2010/main" val="3864987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sz="1200" b="0" i="0" kern="1200" baseline="0" dirty="0">
                <a:solidFill>
                  <a:schemeClr val="tx1"/>
                </a:solidFill>
                <a:effectLst/>
                <a:latin typeface="+mn-lt"/>
                <a:ea typeface="+mn-ea"/>
                <a:cs typeface="+mn-cs"/>
              </a:rPr>
              <a:t>We have eight departments with just over 12,400 permanent employees (around 13,600 if individuals on fixed-term contracts are included). They deal with day-to-day operations within all the areas covered by the municipal authority.</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a:solidFill>
                  <a:schemeClr val="tx1"/>
                </a:solidFill>
                <a:effectLst/>
                <a:latin typeface="+mn-lt"/>
                <a:ea typeface="+mn-ea"/>
                <a:cs typeface="+mn-cs"/>
              </a:rPr>
              <a:t>Our departments and their areas of responsibility are:</a:t>
            </a:r>
          </a:p>
          <a:p>
            <a:pPr marL="0" indent="0">
              <a:buFont typeface="Arial" panose="020B0604020202020204" pitchFamily="34" charset="0"/>
              <a:buNone/>
            </a:pPr>
            <a:r>
              <a:rPr lang="en-US" sz="1200" b="0" i="1" kern="1200" baseline="0" dirty="0">
                <a:solidFill>
                  <a:schemeClr val="tx1"/>
                </a:solidFill>
                <a:effectLst/>
                <a:latin typeface="+mn-lt"/>
                <a:ea typeface="+mn-ea"/>
                <a:cs typeface="+mn-cs"/>
              </a:rPr>
              <a:t>(The figures for the number of employees at the departments have been rounded off)</a:t>
            </a:r>
            <a:endParaRPr lang="sv-SE" sz="1200" b="0" i="1"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Leisure and Cultural Services Department – 250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Recreation facilities, recreation activities, association support, activities for children and young people, and after-school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Responsible for the running of six heated swimming pools, as well as cultural activities open to the public, libraries, support for cultural associations, cultural environment conservation, public art etc. It also runs the Matchstick Museum and the Bird Museum.</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Environmental Health and Protection Department – 50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Monitors compliance with the Environmental Code and food legislation. Works with Agenda 2030 issues and is responsible for lakes and watercourses. Acts as a support body and advisory resource for the Municipal Executive Board and is responsible for liming and air quality measurement.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Fire and Rescue Service – 200 employees (about half of them are</a:t>
            </a:r>
            <a:r>
              <a:rPr lang="en-US" sz="1200" b="1" i="0" kern="1200" baseline="0" dirty="0">
                <a:solidFill>
                  <a:schemeClr val="tx1"/>
                </a:solidFill>
                <a:effectLst/>
                <a:latin typeface="+mn-lt"/>
                <a:ea typeface="+mn-ea"/>
                <a:cs typeface="+mn-cs"/>
              </a:rPr>
              <a:t> part-time employees)</a:t>
            </a: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Works with crime prevention, accident prevention, and crisis management and contingency planning. Accident prevention work includes fire safety, operational initiatives, fall prevention, suicide prevention, water safety, and road safety, as well as risk considerations in conjunction with physical planning. Responsible for the running of nine fire stations throughout the municipal area.</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Social Services Department – 5,300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Care of the elderly, individual and family welfare, health and medical care, and care of the functionally impaired. Around one in 10 inhabitants in the Municipality of Jönköping receive help from social services. Families and individuals receive advice, support, treatment, income support, and other forms of assistance under the Social Services Act. The Department also has overall responsibility for municipal eldercare services and welfare provision for the functionally impaired.</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Planning and Development Department – 100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Responsible for planning and construction matters, land survey matters, and traffic matters on behalf of the City Planning Committee. Develops and coordinates urban planning matters and the traffic infrastructure and runs development projects in the various urban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within the municipal area. Also responsible for mapping and management of the municipal infrastructure.</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Municipal Office – 300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The central department in our municipality. Acts as the service body for the Municipal Council and the Municipal Executive Board. It is a strategic management and development resource for the whole of the municipality within finance, administration, development, HR, IT, communications, industry, procurement, and finance and companies.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Technical services department – 900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Responsible for the functioning of the technical infrastructure, as well as buildings, land, nature areas, parks, streets, roads, water and sewage systems, and ferry traffic. It is also responsible for some of 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waste management, ports, and parking, as well as planning of municipal housing and land provision.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Education Department – 5,350 employees </a:t>
            </a:r>
          </a:p>
          <a:p>
            <a:pPr marL="0" indent="0">
              <a:buFont typeface="Arial" panose="020B0604020202020204" pitchFamily="34" charset="0"/>
              <a:buNone/>
            </a:pPr>
            <a:r>
              <a:rPr lang="en-US" sz="1200" b="0" i="0" kern="1200" dirty="0">
                <a:solidFill>
                  <a:schemeClr val="tx1"/>
                </a:solidFill>
                <a:effectLst/>
                <a:latin typeface="+mn-lt"/>
                <a:ea typeface="+mn-ea"/>
                <a:cs typeface="+mn-cs"/>
              </a:rPr>
              <a:t>Covers operations from preschool to adult education and </a:t>
            </a:r>
            <a:r>
              <a:rPr lang="en-US" sz="1200" b="0" i="0" kern="1200" dirty="0" err="1">
                <a:solidFill>
                  <a:schemeClr val="tx1"/>
                </a:solidFill>
                <a:effectLst/>
                <a:latin typeface="+mn-lt"/>
                <a:ea typeface="+mn-ea"/>
                <a:cs typeface="+mn-cs"/>
              </a:rPr>
              <a:t>labour</a:t>
            </a:r>
            <a:r>
              <a:rPr lang="en-US" sz="1200" b="0" i="0" kern="1200" dirty="0">
                <a:solidFill>
                  <a:schemeClr val="tx1"/>
                </a:solidFill>
                <a:effectLst/>
                <a:latin typeface="+mn-lt"/>
                <a:ea typeface="+mn-ea"/>
                <a:cs typeface="+mn-cs"/>
              </a:rPr>
              <a:t> market matters. It is responsible for schools, family day care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preschools, high schools, special schools, the School of the Arts, adult education, and the UPPTECH science </a:t>
            </a:r>
            <a:r>
              <a:rPr lang="en-US" sz="1200" b="0" i="0" kern="1200" dirty="0" err="1">
                <a:solidFill>
                  <a:schemeClr val="tx1"/>
                </a:solidFill>
                <a:effectLst/>
                <a:latin typeface="+mn-lt"/>
                <a:ea typeface="+mn-ea"/>
                <a:cs typeface="+mn-cs"/>
              </a:rPr>
              <a:t>centre</a:t>
            </a:r>
            <a:r>
              <a:rPr lang="en-US" sz="1200" b="0" i="0" kern="1200" dirty="0">
                <a:solidFill>
                  <a:schemeClr val="tx1"/>
                </a:solidFill>
                <a:effectLst/>
                <a:latin typeface="+mn-lt"/>
                <a:ea typeface="+mn-ea"/>
                <a:cs typeface="+mn-cs"/>
              </a:rPr>
              <a:t>. It runs 95 preschools, 56 primary/secondary schools and 4 high schools within the municipal area. </a:t>
            </a:r>
            <a:endParaRPr lang="sv-SE" i="0"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22</a:t>
            </a:fld>
            <a:endParaRPr lang="sv-SE"/>
          </a:p>
        </p:txBody>
      </p:sp>
    </p:spTree>
    <p:extLst>
      <p:ext uri="{BB962C8B-B14F-4D97-AF65-F5344CB8AC3E}">
        <p14:creationId xmlns:p14="http://schemas.microsoft.com/office/powerpoint/2010/main" val="4042857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municipality of Jönköping has established a group of wholly owned and majority-owned municipal companies with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Rådhus</a:t>
            </a:r>
            <a:r>
              <a:rPr lang="en-GB" sz="1200" kern="1200" dirty="0">
                <a:solidFill>
                  <a:schemeClr val="tx1"/>
                </a:solidFill>
                <a:effectLst/>
                <a:latin typeface="+mn-lt"/>
                <a:ea typeface="+mn-ea"/>
                <a:cs typeface="+mn-cs"/>
              </a:rPr>
              <a:t> AB as the parent company. There are ten companies in total, as well as a number of second-tier subsidiaries. The parent company,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Rådhus</a:t>
            </a:r>
            <a:r>
              <a:rPr lang="en-GB" sz="1200" kern="1200" dirty="0">
                <a:solidFill>
                  <a:schemeClr val="tx1"/>
                </a:solidFill>
                <a:effectLst/>
                <a:latin typeface="+mn-lt"/>
                <a:ea typeface="+mn-ea"/>
                <a:cs typeface="+mn-cs"/>
              </a:rPr>
              <a:t> AB, is responsible for the governance, supervision, and follow-up of all the companies in the group.</a:t>
            </a:r>
            <a:r>
              <a:rPr lang="sv-SE" sz="1200" b="0" i="0" kern="1200" dirty="0">
                <a:solidFill>
                  <a:schemeClr val="tx1"/>
                </a:solidFill>
                <a:effectLst/>
                <a:latin typeface="+mn-lt"/>
                <a:ea typeface="+mn-ea"/>
                <a:cs typeface="+mn-cs"/>
              </a:rPr>
              <a:t> </a:t>
            </a:r>
            <a:br>
              <a:rPr lang="sv-SE" sz="1200" b="0" i="0" kern="120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Destination Jönköping AB </a:t>
            </a:r>
            <a:r>
              <a:rPr lang="en-GB" sz="1200" kern="1200" dirty="0">
                <a:solidFill>
                  <a:schemeClr val="tx1"/>
                </a:solidFill>
                <a:effectLst/>
                <a:latin typeface="+mn-lt"/>
                <a:ea typeface="+mn-ea"/>
                <a:cs typeface="+mn-cs"/>
              </a:rPr>
              <a:t>is charged with the task of marketing and promoting the development of the municipality of</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Jönköping as a tourist, event, and meeting point. Working in close collaboration with local hosts, associations, commercial enterprises, and industry, Destination Jönköping</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developed</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series of</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carefully formulated strategies to demonstrate that Jönköping has the scope and capability to be a world-class host. It has operational responsibility for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Konserthus</a:t>
            </a:r>
            <a:r>
              <a:rPr lang="en-GB" sz="1200" kern="1200" dirty="0">
                <a:solidFill>
                  <a:schemeClr val="tx1"/>
                </a:solidFill>
                <a:effectLst/>
                <a:latin typeface="+mn-lt"/>
                <a:ea typeface="+mn-ea"/>
                <a:cs typeface="+mn-cs"/>
              </a:rPr>
              <a:t>. </a:t>
            </a:r>
          </a:p>
          <a:p>
            <a:pPr marL="0" indent="0">
              <a:buFont typeface="Arial" panose="020B0604020202020204" pitchFamily="34" charset="0"/>
              <a:buNone/>
            </a:pPr>
            <a:endParaRPr lang="sv-SE" sz="1200" b="0" i="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Elmia</a:t>
            </a:r>
            <a:r>
              <a:rPr lang="en-GB" sz="1200" b="1" kern="1200" dirty="0">
                <a:solidFill>
                  <a:schemeClr val="tx1"/>
                </a:solidFill>
                <a:effectLst/>
                <a:latin typeface="+mn-lt"/>
                <a:ea typeface="+mn-ea"/>
                <a:cs typeface="+mn-cs"/>
              </a:rPr>
              <a:t> AB</a:t>
            </a:r>
            <a:r>
              <a:rPr lang="en-GB" sz="1200" kern="1200" dirty="0">
                <a:solidFill>
                  <a:schemeClr val="tx1"/>
                </a:solidFill>
                <a:effectLst/>
                <a:latin typeface="+mn-lt"/>
                <a:ea typeface="+mn-ea"/>
                <a:cs typeface="+mn-cs"/>
              </a:rPr>
              <a:t> is one of the leading trade fair companies in the Nordic region, and each year it arranges trade fairs, conferences, congresses, and events for a whole range of business sectors. The aim of the company is to promote growth and development in the municipality of Jönköping and the surrounding areas. </a:t>
            </a:r>
            <a:endParaRPr lang="sv-SE"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Second-tier subsidiary: </a:t>
            </a:r>
            <a:r>
              <a:rPr lang="en-GB" sz="1200" kern="1200" dirty="0" err="1">
                <a:solidFill>
                  <a:schemeClr val="tx1"/>
                </a:solidFill>
                <a:effectLst/>
                <a:latin typeface="+mn-lt"/>
                <a:ea typeface="+mn-ea"/>
                <a:cs typeface="+mn-cs"/>
              </a:rPr>
              <a:t>Näringslivets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hus</a:t>
            </a:r>
            <a:endParaRPr lang="en-GB" sz="1200" kern="1200" dirty="0">
              <a:solidFill>
                <a:schemeClr val="tx1"/>
              </a:solidFill>
              <a:effectLst/>
              <a:latin typeface="+mn-lt"/>
              <a:ea typeface="+mn-ea"/>
              <a:cs typeface="+mn-cs"/>
            </a:endParaRPr>
          </a:p>
          <a:p>
            <a:pPr marL="0" indent="0">
              <a:buFontTx/>
              <a:buNone/>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err="1">
                <a:solidFill>
                  <a:schemeClr val="tx1"/>
                </a:solidFill>
                <a:effectLst/>
                <a:latin typeface="+mn-lt"/>
                <a:ea typeface="+mn-ea"/>
                <a:cs typeface="+mn-cs"/>
              </a:rPr>
              <a:t>Junehem</a:t>
            </a:r>
            <a:r>
              <a:rPr lang="en-GB" sz="1200" b="1" kern="1200" dirty="0">
                <a:solidFill>
                  <a:schemeClr val="tx1"/>
                </a:solidFill>
                <a:effectLst/>
                <a:latin typeface="+mn-lt"/>
                <a:ea typeface="+mn-ea"/>
                <a:cs typeface="+mn-cs"/>
              </a:rPr>
              <a:t> AB</a:t>
            </a:r>
            <a:r>
              <a:rPr lang="en-GB"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is a housing company that owns and manages approximately 2 600 homes and about 20</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000 m² of premises leased to businesses. Its mission is to provide housing in the suburbs and the countryside in Jönköping municipality.</a:t>
            </a:r>
          </a:p>
          <a:p>
            <a:pPr marL="0" indent="0">
              <a:buFont typeface="Arial" panose="020B0604020202020204" pitchFamily="34" charset="0"/>
              <a:buNone/>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err="1">
                <a:solidFill>
                  <a:schemeClr val="tx1"/>
                </a:solidFill>
                <a:effectLst/>
                <a:latin typeface="+mn-lt"/>
                <a:ea typeface="+mn-ea"/>
                <a:cs typeface="+mn-cs"/>
              </a:rPr>
              <a:t>Bostads</a:t>
            </a:r>
            <a:r>
              <a:rPr lang="en-GB" sz="1200" b="1" kern="1200" dirty="0">
                <a:solidFill>
                  <a:schemeClr val="tx1"/>
                </a:solidFill>
                <a:effectLst/>
                <a:latin typeface="+mn-lt"/>
                <a:ea typeface="+mn-ea"/>
                <a:cs typeface="+mn-cs"/>
              </a:rPr>
              <a:t> AB </a:t>
            </a:r>
            <a:r>
              <a:rPr lang="en-GB" sz="1200" b="1" kern="1200" dirty="0" err="1">
                <a:solidFill>
                  <a:schemeClr val="tx1"/>
                </a:solidFill>
                <a:effectLst/>
                <a:latin typeface="+mn-lt"/>
                <a:ea typeface="+mn-ea"/>
                <a:cs typeface="+mn-cs"/>
              </a:rPr>
              <a:t>Vätterhem</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the municipality of Jönköping’s largest housing company. It owns, manages, and develops properties throughout the area. With 85,000 square metres of non-residential premises and over 8,900 apartments, it operates within the more urbanised areas in</a:t>
            </a:r>
            <a:r>
              <a:rPr lang="en-GB" sz="1200" kern="1200" baseline="0" dirty="0">
                <a:solidFill>
                  <a:schemeClr val="tx1"/>
                </a:solidFill>
                <a:effectLst/>
                <a:latin typeface="+mn-lt"/>
                <a:ea typeface="+mn-ea"/>
                <a:cs typeface="+mn-cs"/>
              </a:rPr>
              <a:t> </a:t>
            </a:r>
            <a:r>
              <a:rPr lang="en-US" dirty="0"/>
              <a:t>areas of Jönköping and </a:t>
            </a:r>
            <a:r>
              <a:rPr lang="en-US" dirty="0" err="1"/>
              <a:t>Huskvarna</a:t>
            </a:r>
            <a:r>
              <a:rPr lang="en-US" dirty="0"/>
              <a:t> in the municipality of Jönköping.</a:t>
            </a:r>
          </a:p>
          <a:p>
            <a:pPr marL="0" indent="0">
              <a:buFont typeface="Arial" panose="020B0604020202020204" pitchFamily="34" charset="0"/>
              <a:buNone/>
            </a:pPr>
            <a:r>
              <a:rPr lang="sv-SE" sz="1200" b="0" i="0" kern="1200" baseline="0" dirty="0">
                <a:solidFill>
                  <a:schemeClr val="tx1"/>
                </a:solidFill>
                <a:effectLst/>
                <a:latin typeface="+mn-lt"/>
                <a:ea typeface="+mn-ea"/>
                <a:cs typeface="+mn-cs"/>
              </a:rPr>
              <a:t>    </a:t>
            </a:r>
          </a:p>
          <a:p>
            <a:pPr marL="0" indent="0">
              <a:buFont typeface="Arial" panose="020B0604020202020204" pitchFamily="34" charset="0"/>
              <a:buNone/>
            </a:pPr>
            <a:r>
              <a:rPr lang="en-GB" sz="1200" b="1" kern="1200" dirty="0">
                <a:solidFill>
                  <a:schemeClr val="tx1"/>
                </a:solidFill>
                <a:effectLst/>
                <a:latin typeface="+mn-lt"/>
                <a:ea typeface="+mn-ea"/>
                <a:cs typeface="+mn-cs"/>
              </a:rPr>
              <a:t>June </a:t>
            </a:r>
            <a:r>
              <a:rPr lang="en-GB" sz="1200" b="1" kern="1200" dirty="0" err="1">
                <a:solidFill>
                  <a:schemeClr val="tx1"/>
                </a:solidFill>
                <a:effectLst/>
                <a:latin typeface="+mn-lt"/>
                <a:ea typeface="+mn-ea"/>
                <a:cs typeface="+mn-cs"/>
              </a:rPr>
              <a:t>Avfall</a:t>
            </a:r>
            <a:r>
              <a:rPr lang="en-GB" sz="1200" b="1" kern="1200" dirty="0">
                <a:solidFill>
                  <a:schemeClr val="tx1"/>
                </a:solidFill>
                <a:effectLst/>
                <a:latin typeface="+mn-lt"/>
                <a:ea typeface="+mn-ea"/>
                <a:cs typeface="+mn-cs"/>
              </a:rPr>
              <a:t> &amp; </a:t>
            </a:r>
            <a:r>
              <a:rPr lang="en-GB" sz="1200" b="1" kern="1200" dirty="0" err="1">
                <a:solidFill>
                  <a:schemeClr val="tx1"/>
                </a:solidFill>
                <a:effectLst/>
                <a:latin typeface="+mn-lt"/>
                <a:ea typeface="+mn-ea"/>
                <a:cs typeface="+mn-cs"/>
              </a:rPr>
              <a:t>Miljö</a:t>
            </a:r>
            <a:r>
              <a:rPr lang="en-GB" sz="1200" b="1" kern="1200" dirty="0">
                <a:solidFill>
                  <a:schemeClr val="tx1"/>
                </a:solidFill>
                <a:effectLst/>
                <a:latin typeface="+mn-lt"/>
                <a:ea typeface="+mn-ea"/>
                <a:cs typeface="+mn-cs"/>
              </a:rPr>
              <a:t> AB</a:t>
            </a:r>
            <a:r>
              <a:rPr lang="en-GB"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is jointly owned by the three municipalities Jönköping, </a:t>
            </a:r>
            <a:r>
              <a:rPr lang="en-CA" sz="1200" kern="1200" dirty="0" err="1">
                <a:solidFill>
                  <a:schemeClr val="tx1"/>
                </a:solidFill>
                <a:effectLst/>
                <a:latin typeface="+mn-lt"/>
                <a:ea typeface="+mn-ea"/>
                <a:cs typeface="+mn-cs"/>
              </a:rPr>
              <a:t>Habo</a:t>
            </a:r>
            <a:r>
              <a:rPr lang="en-CA" sz="1200" kern="1200" dirty="0">
                <a:solidFill>
                  <a:schemeClr val="tx1"/>
                </a:solidFill>
                <a:effectLst/>
                <a:latin typeface="+mn-lt"/>
                <a:ea typeface="+mn-ea"/>
                <a:cs typeface="+mn-cs"/>
              </a:rPr>
              <a:t> and </a:t>
            </a:r>
            <a:r>
              <a:rPr lang="en-CA" sz="1200" kern="1200" dirty="0" err="1">
                <a:solidFill>
                  <a:schemeClr val="tx1"/>
                </a:solidFill>
                <a:effectLst/>
                <a:latin typeface="+mn-lt"/>
                <a:ea typeface="+mn-ea"/>
                <a:cs typeface="+mn-cs"/>
              </a:rPr>
              <a:t>Mullsjö</a:t>
            </a:r>
            <a:r>
              <a:rPr lang="en-CA" sz="1200" kern="1200" dirty="0">
                <a:solidFill>
                  <a:schemeClr val="tx1"/>
                </a:solidFill>
                <a:effectLst/>
                <a:latin typeface="+mn-lt"/>
                <a:ea typeface="+mn-ea"/>
                <a:cs typeface="+mn-cs"/>
              </a:rPr>
              <a:t>. They conduct waste operations for each owner municipality. This means that they help approximately 163 000 municipal residents with waste collection, sludge emptying, and sorting yard operations. They handle 100 000 tonnes of waste from the municipality’s residents. A total of 1.5 million rubbish bins and 7 500 sludge bins are emptied per year. The company has about 100 employees. </a:t>
            </a:r>
          </a:p>
          <a:p>
            <a:pPr marL="0" indent="0">
              <a:buFont typeface="Arial" panose="020B0604020202020204" pitchFamily="34" charset="0"/>
              <a:buNone/>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Jönköping </a:t>
            </a:r>
            <a:r>
              <a:rPr lang="en-GB" sz="1200" b="1" kern="1200" dirty="0" err="1">
                <a:solidFill>
                  <a:schemeClr val="tx1"/>
                </a:solidFill>
                <a:effectLst/>
                <a:latin typeface="+mn-lt"/>
                <a:ea typeface="+mn-ea"/>
                <a:cs typeface="+mn-cs"/>
              </a:rPr>
              <a:t>Energi</a:t>
            </a:r>
            <a:r>
              <a:rPr lang="en-GB" sz="1200" b="1" kern="1200" dirty="0">
                <a:solidFill>
                  <a:schemeClr val="tx1"/>
                </a:solidFill>
                <a:effectLst/>
                <a:latin typeface="+mn-lt"/>
                <a:ea typeface="+mn-ea"/>
                <a:cs typeface="+mn-cs"/>
              </a:rPr>
              <a:t> AB</a:t>
            </a:r>
            <a:r>
              <a:rPr lang="en-GB" sz="1200" kern="1200" dirty="0">
                <a:solidFill>
                  <a:schemeClr val="tx1"/>
                </a:solidFill>
                <a:effectLst/>
                <a:latin typeface="+mn-lt"/>
                <a:ea typeface="+mn-ea"/>
                <a:cs typeface="+mn-cs"/>
              </a:rPr>
              <a:t> is owned by the municipality of Jönköping and is part of a group made up of four companies. It provides 55,000 customers with lighting, power, heating, cooling, and urban utility networks. It is also responsible for generating power using local solar, wind, and water sources, as well cogenerated power. It offers a range of sustainable, innovative services, and is a major driving force for regional development.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Second-tier subsidiary: Jönköping </a:t>
            </a:r>
            <a:r>
              <a:rPr lang="en-GB" sz="1200" kern="1200" dirty="0" err="1">
                <a:solidFill>
                  <a:schemeClr val="tx1"/>
                </a:solidFill>
                <a:effectLst/>
                <a:latin typeface="+mn-lt"/>
                <a:ea typeface="+mn-ea"/>
                <a:cs typeface="+mn-cs"/>
              </a:rPr>
              <a:t>Energi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Nät</a:t>
            </a:r>
            <a:r>
              <a:rPr lang="en-GB" sz="1200" kern="1200" dirty="0">
                <a:solidFill>
                  <a:schemeClr val="tx1"/>
                </a:solidFill>
                <a:effectLst/>
                <a:latin typeface="+mn-lt"/>
                <a:ea typeface="+mn-ea"/>
                <a:cs typeface="+mn-cs"/>
              </a:rPr>
              <a:t> AB</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Second-tier subsidiary: </a:t>
            </a:r>
            <a:r>
              <a:rPr lang="en-GB" sz="1200" kern="1200" dirty="0" err="1">
                <a:solidFill>
                  <a:schemeClr val="tx1"/>
                </a:solidFill>
                <a:effectLst/>
                <a:latin typeface="+mn-lt"/>
                <a:ea typeface="+mn-ea"/>
                <a:cs typeface="+mn-cs"/>
              </a:rPr>
              <a:t>Huskvarnaåns</a:t>
            </a:r>
            <a:r>
              <a:rPr lang="en-GB" sz="1200" kern="1200" dirty="0">
                <a:solidFill>
                  <a:schemeClr val="tx1"/>
                </a:solidFill>
                <a:effectLst/>
                <a:latin typeface="+mn-lt"/>
                <a:ea typeface="+mn-ea"/>
                <a:cs typeface="+mn-cs"/>
              </a:rPr>
              <a:t> Kraft AB</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Second-tier subsidiary: NETSAM AB</a:t>
            </a:r>
            <a:br>
              <a:rPr lang="sv-SE" sz="1200" b="0" i="0" kern="120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Högskolefastigheter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a:t>
            </a:r>
            <a:r>
              <a:rPr lang="en-GB" sz="1200" b="1" kern="1200" dirty="0">
                <a:solidFill>
                  <a:schemeClr val="tx1"/>
                </a:solidFill>
                <a:effectLst/>
                <a:latin typeface="+mn-lt"/>
                <a:ea typeface="+mn-ea"/>
                <a:cs typeface="+mn-cs"/>
              </a:rPr>
              <a:t> Jönköping AB </a:t>
            </a:r>
            <a:r>
              <a:rPr lang="en-GB" sz="1200" kern="1200" dirty="0">
                <a:solidFill>
                  <a:schemeClr val="tx1"/>
                </a:solidFill>
                <a:effectLst/>
                <a:latin typeface="+mn-lt"/>
                <a:ea typeface="+mn-ea"/>
                <a:cs typeface="+mn-cs"/>
              </a:rPr>
              <a:t>(HÖFAB)</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builds and manages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premises for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Jönköping University, and is responsible for 98,000 square metres of floor space and land area totalling 78,000 square metres. The company works closely with Jönköping University to create good, effective solutions for students and staff to meet changes in operating requirements. The company is partly owned (85.7%) by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Rådhus</a:t>
            </a:r>
            <a:r>
              <a:rPr lang="en-GB" sz="1200" kern="1200" dirty="0">
                <a:solidFill>
                  <a:schemeClr val="tx1"/>
                </a:solidFill>
                <a:effectLst/>
                <a:latin typeface="+mn-lt"/>
                <a:ea typeface="+mn-ea"/>
                <a:cs typeface="+mn-cs"/>
              </a:rPr>
              <a:t> AB. The remainder is owned by Jönköping University Foundation.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Subsidiary: Campus </a:t>
            </a:r>
            <a:r>
              <a:rPr lang="en-GB" sz="1200" kern="1200" dirty="0" err="1">
                <a:solidFill>
                  <a:schemeClr val="tx1"/>
                </a:solidFill>
                <a:effectLst/>
                <a:latin typeface="+mn-lt"/>
                <a:ea typeface="+mn-ea"/>
                <a:cs typeface="+mn-cs"/>
              </a:rPr>
              <a:t>Gränna</a:t>
            </a:r>
            <a:r>
              <a:rPr lang="en-GB" sz="1200" kern="1200" dirty="0">
                <a:solidFill>
                  <a:schemeClr val="tx1"/>
                </a:solidFill>
                <a:effectLst/>
                <a:latin typeface="+mn-lt"/>
                <a:ea typeface="+mn-ea"/>
                <a:cs typeface="+mn-cs"/>
              </a:rPr>
              <a:t> AB</a:t>
            </a:r>
          </a:p>
          <a:p>
            <a:endParaRPr lang="sv-SE" sz="1200" b="0" i="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Jönköpings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kommuns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Fastighetsutveckling</a:t>
            </a:r>
            <a:r>
              <a:rPr lang="en-GB" sz="1200" b="1" kern="1200" dirty="0">
                <a:solidFill>
                  <a:schemeClr val="tx1"/>
                </a:solidFill>
                <a:effectLst/>
                <a:latin typeface="+mn-lt"/>
                <a:ea typeface="+mn-ea"/>
                <a:cs typeface="+mn-cs"/>
              </a:rPr>
              <a:t> AB (JKPG Fast) </a:t>
            </a:r>
            <a:r>
              <a:rPr lang="en-GB" sz="1200" kern="1200" dirty="0">
                <a:solidFill>
                  <a:schemeClr val="tx1"/>
                </a:solidFill>
                <a:effectLst/>
                <a:latin typeface="+mn-lt"/>
                <a:ea typeface="+mn-ea"/>
                <a:cs typeface="+mn-cs"/>
              </a:rPr>
              <a:t>satisfies the needs of the municipal authority, municipal inhabitants, and industry for land and commercial premises. It owns, manages, and develops properties. Its remit also includes contributing to the ongoing development of newly founded companies, as well as trade fair, event, conference, and cultural activities within the municipal area. The company owns a number of other companies, including </a:t>
            </a:r>
            <a:r>
              <a:rPr lang="en-GB" sz="1200" kern="1200" dirty="0" err="1">
                <a:solidFill>
                  <a:schemeClr val="tx1"/>
                </a:solidFill>
                <a:effectLst/>
                <a:latin typeface="+mn-lt"/>
                <a:ea typeface="+mn-ea"/>
                <a:cs typeface="+mn-cs"/>
              </a:rPr>
              <a:t>Elmia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Hälsan</a:t>
            </a:r>
            <a:r>
              <a:rPr lang="en-GB" sz="1200" kern="1200" dirty="0">
                <a:solidFill>
                  <a:schemeClr val="tx1"/>
                </a:solidFill>
                <a:effectLst/>
                <a:latin typeface="+mn-lt"/>
                <a:ea typeface="+mn-ea"/>
                <a:cs typeface="+mn-cs"/>
              </a:rPr>
              <a:t> 2 (Science Park House and</a:t>
            </a:r>
            <a:r>
              <a:rPr lang="en-GB" sz="1200" kern="1200" baseline="0" dirty="0">
                <a:solidFill>
                  <a:schemeClr val="tx1"/>
                </a:solidFill>
                <a:effectLst/>
                <a:latin typeface="+mn-lt"/>
                <a:ea typeface="+mn-ea"/>
                <a:cs typeface="+mn-cs"/>
              </a:rPr>
              <a:t> Science Park Tower</a:t>
            </a:r>
            <a:r>
              <a:rPr lang="en-GB" sz="1200" kern="1200" dirty="0">
                <a:solidFill>
                  <a:schemeClr val="tx1"/>
                </a:solidFill>
                <a:effectLst/>
                <a:latin typeface="+mn-lt"/>
                <a:ea typeface="+mn-ea"/>
                <a:cs typeface="+mn-cs"/>
              </a:rPr>
              <a:t>), the parking facilities </a:t>
            </a:r>
            <a:r>
              <a:rPr lang="en-GB" sz="1200" kern="1200" dirty="0" err="1">
                <a:solidFill>
                  <a:schemeClr val="tx1"/>
                </a:solidFill>
                <a:effectLst/>
                <a:latin typeface="+mn-lt"/>
                <a:ea typeface="+mn-ea"/>
                <a:cs typeface="+mn-cs"/>
              </a:rPr>
              <a:t>Sesam</a:t>
            </a:r>
            <a:r>
              <a:rPr lang="en-GB" sz="1200" kern="1200" dirty="0">
                <a:solidFill>
                  <a:schemeClr val="tx1"/>
                </a:solidFill>
                <a:effectLst/>
                <a:latin typeface="+mn-lt"/>
                <a:ea typeface="+mn-ea"/>
                <a:cs typeface="+mn-cs"/>
              </a:rPr>
              <a:t>, Per Brahe, </a:t>
            </a:r>
            <a:r>
              <a:rPr lang="en-GB" sz="1200" kern="1200" dirty="0" err="1">
                <a:solidFill>
                  <a:schemeClr val="tx1"/>
                </a:solidFill>
                <a:effectLst/>
                <a:latin typeface="+mn-lt"/>
                <a:ea typeface="+mn-ea"/>
                <a:cs typeface="+mn-cs"/>
              </a:rPr>
              <a:t>Atollen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Smedjan</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Biblioteket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Övertaget</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Tändstickan</a:t>
            </a:r>
            <a:r>
              <a:rPr lang="en-GB" sz="1200" kern="1200" dirty="0">
                <a:solidFill>
                  <a:schemeClr val="tx1"/>
                </a:solidFill>
                <a:effectLst/>
                <a:latin typeface="+mn-lt"/>
                <a:ea typeface="+mn-ea"/>
                <a:cs typeface="+mn-cs"/>
              </a:rPr>
              <a:t> and the subsidiary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kommuns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Fastighetsförvaltning</a:t>
            </a:r>
            <a:r>
              <a:rPr lang="en-GB" sz="1200" kern="1200" dirty="0">
                <a:solidFill>
                  <a:schemeClr val="tx1"/>
                </a:solidFill>
                <a:effectLst/>
                <a:latin typeface="+mn-lt"/>
                <a:ea typeface="+mn-ea"/>
                <a:cs typeface="+mn-cs"/>
              </a:rPr>
              <a:t> AB, which has industrial premises at </a:t>
            </a:r>
            <a:r>
              <a:rPr lang="en-GB" sz="1200" kern="1200" dirty="0" err="1">
                <a:solidFill>
                  <a:schemeClr val="tx1"/>
                </a:solidFill>
                <a:effectLst/>
                <a:latin typeface="+mn-lt"/>
                <a:ea typeface="+mn-ea"/>
                <a:cs typeface="+mn-cs"/>
              </a:rPr>
              <a:t>Industribyn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Ljungarum</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Second-tier subsidiary: </a:t>
            </a:r>
            <a:r>
              <a:rPr lang="en-GB" sz="1200" kern="1200" dirty="0" err="1">
                <a:solidFill>
                  <a:schemeClr val="tx1"/>
                </a:solidFill>
                <a:effectLst/>
                <a:latin typeface="+mn-lt"/>
                <a:ea typeface="+mn-ea"/>
                <a:cs typeface="+mn-cs"/>
              </a:rPr>
              <a:t>Jönköpings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kommuns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Förvaltnings</a:t>
            </a:r>
            <a:r>
              <a:rPr lang="en-GB" sz="1200" kern="1200" dirty="0">
                <a:solidFill>
                  <a:schemeClr val="tx1"/>
                </a:solidFill>
                <a:effectLst/>
                <a:latin typeface="+mn-lt"/>
                <a:ea typeface="+mn-ea"/>
                <a:cs typeface="+mn-cs"/>
              </a:rPr>
              <a:t> AB</a:t>
            </a:r>
            <a:br>
              <a:rPr lang="sv-SE" sz="1200" b="0" i="0" kern="1200" baseline="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Jönköping Airport AB</a:t>
            </a:r>
            <a:r>
              <a:rPr lang="en-GB" sz="1200" kern="1200" dirty="0">
                <a:solidFill>
                  <a:schemeClr val="tx1"/>
                </a:solidFill>
                <a:effectLst/>
                <a:latin typeface="+mn-lt"/>
                <a:ea typeface="+mn-ea"/>
                <a:cs typeface="+mn-cs"/>
              </a:rPr>
              <a:t> operates and develops Jönköping Airport. Operations are divided into three main areas – regular traffic, charter traffic, and cargo traffic. In addition to commercial air traffic, Jönköping Airport has an important societal role to play as it is used regularly by planes operated by the firefighting, ambulance, and police services, as well military cargo planes, and planes used for organ transport. The company works actively with environmental and sustainability issues in a concerted effort to become a “Green Airport”.</a:t>
            </a:r>
          </a:p>
          <a:p>
            <a:pPr marL="0" indent="0">
              <a:buFont typeface="Arial" panose="020B0604020202020204" pitchFamily="34" charset="0"/>
              <a:buNone/>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err="1">
                <a:solidFill>
                  <a:schemeClr val="tx1"/>
                </a:solidFill>
                <a:effectLst/>
                <a:latin typeface="+mn-lt"/>
                <a:ea typeface="+mn-ea"/>
                <a:cs typeface="+mn-cs"/>
              </a:rPr>
              <a:t>Södra</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Munksjön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Utvecklings</a:t>
            </a:r>
            <a:r>
              <a:rPr lang="en-GB" sz="1200" b="1" kern="1200" dirty="0">
                <a:solidFill>
                  <a:schemeClr val="tx1"/>
                </a:solidFill>
                <a:effectLst/>
                <a:latin typeface="+mn-lt"/>
                <a:ea typeface="+mn-ea"/>
                <a:cs typeface="+mn-cs"/>
              </a:rPr>
              <a:t> AB </a:t>
            </a:r>
            <a:r>
              <a:rPr lang="en-GB" sz="1200" kern="1200" dirty="0">
                <a:solidFill>
                  <a:schemeClr val="tx1"/>
                </a:solidFill>
                <a:effectLst/>
                <a:latin typeface="+mn-lt"/>
                <a:ea typeface="+mn-ea"/>
                <a:cs typeface="+mn-cs"/>
              </a:rPr>
              <a:t>(SMUAB) leads and drives the development of the new area of </a:t>
            </a:r>
            <a:r>
              <a:rPr lang="en-GB" sz="1200" kern="1200" dirty="0" err="1">
                <a:solidFill>
                  <a:schemeClr val="tx1"/>
                </a:solidFill>
                <a:effectLst/>
                <a:latin typeface="+mn-lt"/>
                <a:ea typeface="+mn-ea"/>
                <a:cs typeface="+mn-cs"/>
              </a:rPr>
              <a:t>Södra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Munksjön</a:t>
            </a:r>
            <a:r>
              <a:rPr lang="en-GB" sz="1200" kern="1200" dirty="0">
                <a:solidFill>
                  <a:schemeClr val="tx1"/>
                </a:solidFill>
                <a:effectLst/>
                <a:latin typeface="+mn-lt"/>
                <a:ea typeface="+mn-ea"/>
                <a:cs typeface="+mn-cs"/>
              </a:rPr>
              <a:t>. This 300-hectare area will have 25,000 inhabitants, 11,500 workplaces, and large areas of land designated for commercial operations. The area will be an extension of Jönköping city centre and will become an attractive location for both residents and visitors with excellent communications and proximity to countryside, lakes, and rivers.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r>
              <a:rPr lang="sv-SE" b="1" dirty="0">
                <a:solidFill>
                  <a:srgbClr val="FF0000"/>
                </a:solidFill>
              </a:rPr>
              <a:t>The Science Park in Jönköping </a:t>
            </a:r>
            <a:r>
              <a:rPr lang="sv-SE" b="0" dirty="0">
                <a:solidFill>
                  <a:srgbClr val="FF0000"/>
                </a:solidFill>
              </a:rPr>
              <a:t>i</a:t>
            </a:r>
            <a:r>
              <a:rPr lang="en-US" b="0" i="0" dirty="0">
                <a:solidFill>
                  <a:srgbClr val="0D0D0D"/>
                </a:solidFill>
                <a:effectLst/>
                <a:latin typeface="Söhne"/>
              </a:rPr>
              <a:t>s partially owned by the Municipality of Jönköping. It serves as a shared meeting place for creativity, innovation, development, and experiences. A hub for entrepreneurship, students, businesses, and individuals seeking inspiration and growth together.</a:t>
            </a:r>
            <a:br>
              <a:rPr lang="en-US" b="0" i="0" dirty="0">
                <a:solidFill>
                  <a:srgbClr val="0D0D0D"/>
                </a:solidFill>
                <a:effectLst/>
                <a:latin typeface="Söhne"/>
              </a:rPr>
            </a:br>
            <a:endParaRPr lang="sv-SE" b="1" dirty="0">
              <a:solidFill>
                <a:srgbClr val="FF0000"/>
              </a:solidFill>
            </a:endParaRPr>
          </a:p>
          <a:p>
            <a:pPr algn="l"/>
            <a:r>
              <a:rPr lang="sv-SE" b="1" dirty="0">
                <a:solidFill>
                  <a:srgbClr val="FF0000"/>
                </a:solidFill>
              </a:rPr>
              <a:t>Jönköping City</a:t>
            </a:r>
            <a:r>
              <a:rPr lang="sv-SE" dirty="0">
                <a:solidFill>
                  <a:srgbClr val="FF0000"/>
                </a:solidFill>
              </a:rPr>
              <a:t> </a:t>
            </a:r>
            <a:r>
              <a:rPr lang="sv-SE" b="1" dirty="0">
                <a:solidFill>
                  <a:srgbClr val="FF0000"/>
                </a:solidFill>
              </a:rPr>
              <a:t>AB</a:t>
            </a:r>
            <a:r>
              <a:rPr lang="en-US" b="0" i="0" dirty="0">
                <a:solidFill>
                  <a:srgbClr val="000000"/>
                </a:solidFill>
                <a:effectLst/>
                <a:latin typeface="Söhne"/>
              </a:rPr>
              <a:t>J </a:t>
            </a:r>
            <a:r>
              <a:rPr lang="en-US" b="0" i="0" dirty="0" err="1">
                <a:solidFill>
                  <a:srgbClr val="000000"/>
                </a:solidFill>
                <a:effectLst/>
                <a:latin typeface="Söhne"/>
              </a:rPr>
              <a:t>önköping</a:t>
            </a:r>
            <a:r>
              <a:rPr lang="en-US" b="0" i="0" dirty="0">
                <a:solidFill>
                  <a:srgbClr val="000000"/>
                </a:solidFill>
                <a:effectLst/>
                <a:latin typeface="Söhne"/>
              </a:rPr>
              <a:t> City AB is also owned by the municipality. It is a city development company that enhances, activates, and creates a pleasant environment in the city center of Jönköping for all businesses, residents, and visitors.</a:t>
            </a:r>
          </a:p>
        </p:txBody>
      </p:sp>
      <p:sp>
        <p:nvSpPr>
          <p:cNvPr id="4" name="Platshållare för bildnummer 3"/>
          <p:cNvSpPr>
            <a:spLocks noGrp="1"/>
          </p:cNvSpPr>
          <p:nvPr>
            <p:ph type="sldNum" sz="quarter" idx="10"/>
          </p:nvPr>
        </p:nvSpPr>
        <p:spPr/>
        <p:txBody>
          <a:bodyPr/>
          <a:lstStyle/>
          <a:p>
            <a:fld id="{04AC584B-15AE-4ECC-ABC7-E738CF126219}" type="slidenum">
              <a:rPr lang="sv-SE" smtClean="0"/>
              <a:t>23</a:t>
            </a:fld>
            <a:endParaRPr lang="sv-SE"/>
          </a:p>
        </p:txBody>
      </p:sp>
    </p:spTree>
    <p:extLst>
      <p:ext uri="{BB962C8B-B14F-4D97-AF65-F5344CB8AC3E}">
        <p14:creationId xmlns:p14="http://schemas.microsoft.com/office/powerpoint/2010/main" val="112892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CA" sz="1800" kern="1200" dirty="0">
                <a:solidFill>
                  <a:schemeClr val="tx1"/>
                </a:solidFill>
                <a:effectLst/>
                <a:latin typeface="+mn-lt"/>
                <a:ea typeface="+mn-ea"/>
                <a:cs typeface="+mn-cs"/>
              </a:rPr>
              <a:t>Our main source of income is the municipal tax that residents pay every month on their salaries. Together with government grants and tax equalization, it finances 80% of our ongoing activities, such as schools, libraries, museums, elderly care, roads, sports halls, parks, ports, etc. Everything that we, who live and have activities in Jönköping municipality, benefit from together.</a:t>
            </a:r>
            <a:endParaRPr lang="sv-SE" sz="1800" kern="1200" dirty="0">
              <a:solidFill>
                <a:schemeClr val="tx1"/>
              </a:solidFill>
              <a:effectLst/>
              <a:latin typeface="+mn-lt"/>
              <a:ea typeface="+mn-ea"/>
              <a:cs typeface="+mn-cs"/>
            </a:endParaRPr>
          </a:p>
          <a:p>
            <a:endParaRPr lang="en-CA" sz="1800" kern="1200" dirty="0">
              <a:solidFill>
                <a:schemeClr val="tx1"/>
              </a:solidFill>
              <a:effectLst/>
              <a:latin typeface="+mn-lt"/>
              <a:ea typeface="+mn-ea"/>
              <a:cs typeface="+mn-cs"/>
            </a:endParaRPr>
          </a:p>
          <a:p>
            <a:r>
              <a:rPr lang="en-CA" sz="1800" b="0" kern="1200" dirty="0">
                <a:solidFill>
                  <a:schemeClr val="tx1"/>
                </a:solidFill>
                <a:effectLst/>
                <a:latin typeface="+mn-lt"/>
                <a:ea typeface="+mn-ea"/>
                <a:cs typeface="+mn-cs"/>
              </a:rPr>
              <a:t>In 2024, we had a total of SEK 12,9 billion in revenue from our operations, taxes and government subsidies, and equalization. The tax rate for housing in Jönköping municipality in the income year 2024 is 33,658%. </a:t>
            </a:r>
          </a:p>
          <a:p>
            <a:endParaRPr lang="en-CA" sz="1800" b="0" kern="1200" dirty="0">
              <a:solidFill>
                <a:schemeClr val="tx1"/>
              </a:solidFill>
              <a:effectLst/>
              <a:latin typeface="+mn-lt"/>
              <a:ea typeface="+mn-ea"/>
              <a:cs typeface="+mn-cs"/>
            </a:endParaRPr>
          </a:p>
          <a:p>
            <a:r>
              <a:rPr lang="en-CA" sz="1800" b="0" kern="1200" dirty="0">
                <a:solidFill>
                  <a:schemeClr val="tx1"/>
                </a:solidFill>
                <a:effectLst/>
                <a:latin typeface="+mn-lt"/>
                <a:ea typeface="+mn-ea"/>
                <a:cs typeface="+mn-cs"/>
              </a:rPr>
              <a:t>Municipal tax: 21,64% + County council tax: 11,76% + Funeral fee: 0,258% = 33,658%</a:t>
            </a:r>
          </a:p>
          <a:p>
            <a:endParaRPr lang="en-CA"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0D0D0D"/>
                </a:solidFill>
                <a:effectLst/>
                <a:latin typeface="Söhne"/>
              </a:rPr>
              <a:t>The remaining activities at 3 Kronor include labor market measures, business promotion measures, political activities, tourism activities, port operations, and more.</a:t>
            </a:r>
            <a:endParaRPr lang="sv-SE" sz="1200" i="1" kern="1200" dirty="0">
              <a:solidFill>
                <a:schemeClr val="tx1"/>
              </a:solidFill>
              <a:effectLst/>
              <a:latin typeface="+mn-lt"/>
              <a:ea typeface="+mn-ea"/>
              <a:cs typeface="+mn-cs"/>
            </a:endParaRPr>
          </a:p>
          <a:p>
            <a:endParaRPr lang="sv-SE" sz="18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24</a:t>
            </a:fld>
            <a:endParaRPr lang="sv-SE"/>
          </a:p>
        </p:txBody>
      </p:sp>
    </p:spTree>
    <p:extLst>
      <p:ext uri="{BB962C8B-B14F-4D97-AF65-F5344CB8AC3E}">
        <p14:creationId xmlns:p14="http://schemas.microsoft.com/office/powerpoint/2010/main" val="2174607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Labour market and </a:t>
            </a:r>
            <a:r>
              <a:rPr lang="sv-SE" dirty="0" err="1"/>
              <a:t>industry</a:t>
            </a:r>
            <a:r>
              <a:rPr lang="sv-SE" dirty="0"/>
              <a:t> </a:t>
            </a:r>
          </a:p>
        </p:txBody>
      </p:sp>
      <p:sp>
        <p:nvSpPr>
          <p:cNvPr id="4" name="Platshållare för bildnummer 3"/>
          <p:cNvSpPr>
            <a:spLocks noGrp="1"/>
          </p:cNvSpPr>
          <p:nvPr>
            <p:ph type="sldNum" sz="quarter" idx="10"/>
          </p:nvPr>
        </p:nvSpPr>
        <p:spPr/>
        <p:txBody>
          <a:bodyPr/>
          <a:lstStyle/>
          <a:p>
            <a:fld id="{04AC584B-15AE-4ECC-ABC7-E738CF126219}" type="slidenum">
              <a:rPr lang="sv-SE" smtClean="0"/>
              <a:t>25</a:t>
            </a:fld>
            <a:endParaRPr lang="sv-SE"/>
          </a:p>
        </p:txBody>
      </p:sp>
    </p:spTree>
    <p:extLst>
      <p:ext uri="{BB962C8B-B14F-4D97-AF65-F5344CB8AC3E}">
        <p14:creationId xmlns:p14="http://schemas.microsoft.com/office/powerpoint/2010/main" val="10620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We have a total of 15,690 registered companies and </a:t>
            </a:r>
            <a:r>
              <a:rPr lang="en-US" sz="1800" kern="1200" dirty="0" err="1">
                <a:solidFill>
                  <a:schemeClr val="tx1"/>
                </a:solidFill>
                <a:effectLst/>
                <a:latin typeface="+mn-lt"/>
                <a:ea typeface="+mn-ea"/>
                <a:cs typeface="+mn-cs"/>
              </a:rPr>
              <a:t>organisations</a:t>
            </a:r>
            <a:r>
              <a:rPr lang="en-US" sz="1800" kern="1200" dirty="0">
                <a:solidFill>
                  <a:schemeClr val="tx1"/>
                </a:solidFill>
                <a:effectLst/>
                <a:latin typeface="+mn-lt"/>
                <a:ea typeface="+mn-ea"/>
                <a:cs typeface="+mn-cs"/>
              </a:rPr>
              <a:t> in the municipality. We have a large range of sectors with leading companies in logistics and transport, manufacturing, retailing, IT, and communications. We have an exhibition and trade fair </a:t>
            </a:r>
            <a:r>
              <a:rPr lang="en-US" sz="1800" kern="1200" dirty="0" err="1">
                <a:solidFill>
                  <a:schemeClr val="tx1"/>
                </a:solidFill>
                <a:effectLst/>
                <a:latin typeface="+mn-lt"/>
                <a:ea typeface="+mn-ea"/>
                <a:cs typeface="+mn-cs"/>
              </a:rPr>
              <a:t>centre</a:t>
            </a:r>
            <a:r>
              <a:rPr lang="en-US" sz="1800" kern="1200" dirty="0">
                <a:solidFill>
                  <a:schemeClr val="tx1"/>
                </a:solidFill>
                <a:effectLst/>
                <a:latin typeface="+mn-lt"/>
                <a:ea typeface="+mn-ea"/>
                <a:cs typeface="+mn-cs"/>
              </a:rPr>
              <a:t> at </a:t>
            </a:r>
            <a:r>
              <a:rPr lang="en-US" sz="1800" kern="1200" dirty="0" err="1">
                <a:solidFill>
                  <a:schemeClr val="tx1"/>
                </a:solidFill>
                <a:effectLst/>
                <a:latin typeface="+mn-lt"/>
                <a:ea typeface="+mn-ea"/>
                <a:cs typeface="+mn-cs"/>
              </a:rPr>
              <a:t>Elmia</a:t>
            </a:r>
            <a:r>
              <a:rPr lang="en-US" sz="1800" kern="1200" dirty="0">
                <a:solidFill>
                  <a:schemeClr val="tx1"/>
                </a:solidFill>
                <a:effectLst/>
                <a:latin typeface="+mn-lt"/>
                <a:ea typeface="+mn-ea"/>
                <a:cs typeface="+mn-cs"/>
              </a:rPr>
              <a:t>. Many people are self-employed. Our strength lies in having a mixture of companies. There are both highly innovative IT companies that have been recently started, as well as old-established industrial enterprises with a long and illustrious history. The development of the technology of the future takes place at companies old and new.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Largest employers in 2025, number of employees*: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Municipality of Jönköping – 15,075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Region Jönköping County – 8,775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Husqvarna AB – 2,225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IKEA – 1,275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Board of Agriculture – 875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Arla</a:t>
            </a:r>
            <a:r>
              <a:rPr lang="en-US" sz="1800" kern="1200" baseline="0" dirty="0">
                <a:solidFill>
                  <a:schemeClr val="tx1"/>
                </a:solidFill>
                <a:effectLst/>
                <a:latin typeface="+mn-lt"/>
                <a:ea typeface="+mn-ea"/>
                <a:cs typeface="+mn-cs"/>
              </a:rPr>
              <a:t> Foods </a:t>
            </a:r>
            <a:r>
              <a:rPr lang="en-US" sz="1800" kern="1200" dirty="0">
                <a:solidFill>
                  <a:schemeClr val="tx1"/>
                </a:solidFill>
                <a:effectLst/>
                <a:latin typeface="+mn-lt"/>
                <a:ea typeface="+mn-ea"/>
                <a:cs typeface="+mn-cs"/>
              </a:rPr>
              <a:t>– 675</a:t>
            </a:r>
            <a:br>
              <a:rPr lang="en-US" sz="1800" kern="1200" dirty="0">
                <a:solidFill>
                  <a:schemeClr val="tx1"/>
                </a:solidFill>
                <a:effectLst/>
                <a:latin typeface="+mn-lt"/>
                <a:ea typeface="+mn-ea"/>
                <a:cs typeface="+mn-cs"/>
              </a:rPr>
            </a:br>
            <a:r>
              <a:rPr lang="en-US" sz="1800" kern="1200" dirty="0">
                <a:solidFill>
                  <a:schemeClr val="tx1"/>
                </a:solidFill>
                <a:effectLst/>
                <a:latin typeface="+mn-lt"/>
                <a:ea typeface="+mn-ea"/>
                <a:cs typeface="+mn-cs"/>
              </a:rPr>
              <a:t>SAAB Group – 825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err="1">
                <a:solidFill>
                  <a:schemeClr val="tx1"/>
                </a:solidFill>
                <a:effectLst/>
                <a:latin typeface="+mn-lt"/>
                <a:ea typeface="+mn-ea"/>
                <a:cs typeface="+mn-cs"/>
              </a:rPr>
              <a:t>Kooperativet</a:t>
            </a:r>
            <a:r>
              <a:rPr lang="en-US" sz="1800" kern="1200" dirty="0">
                <a:solidFill>
                  <a:schemeClr val="tx1"/>
                </a:solidFill>
                <a:effectLst/>
                <a:latin typeface="+mn-lt"/>
                <a:ea typeface="+mn-ea"/>
                <a:cs typeface="+mn-cs"/>
              </a:rPr>
              <a:t> OLJA – 625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err="1">
                <a:solidFill>
                  <a:schemeClr val="tx1"/>
                </a:solidFill>
                <a:effectLst/>
                <a:latin typeface="+mn-lt"/>
                <a:ea typeface="+mn-ea"/>
                <a:cs typeface="+mn-cs"/>
              </a:rPr>
              <a:t>Elgiganten</a:t>
            </a:r>
            <a:r>
              <a:rPr lang="en-US" sz="1800" kern="1200" dirty="0">
                <a:solidFill>
                  <a:schemeClr val="tx1"/>
                </a:solidFill>
                <a:effectLst/>
                <a:latin typeface="+mn-lt"/>
                <a:ea typeface="+mn-ea"/>
                <a:cs typeface="+mn-cs"/>
              </a:rPr>
              <a:t> – 575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KABE AB – 575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Swedish</a:t>
            </a:r>
            <a:r>
              <a:rPr lang="en-US" sz="1800" kern="1200" baseline="0" dirty="0">
                <a:solidFill>
                  <a:schemeClr val="tx1"/>
                </a:solidFill>
                <a:effectLst/>
                <a:latin typeface="+mn-lt"/>
                <a:ea typeface="+mn-ea"/>
                <a:cs typeface="+mn-cs"/>
              </a:rPr>
              <a:t> courts </a:t>
            </a:r>
            <a:r>
              <a:rPr lang="en-US" sz="1800" kern="1200" dirty="0">
                <a:solidFill>
                  <a:schemeClr val="tx1"/>
                </a:solidFill>
                <a:effectLst/>
                <a:latin typeface="+mn-lt"/>
                <a:ea typeface="+mn-ea"/>
                <a:cs typeface="+mn-cs"/>
              </a:rPr>
              <a:t>– 575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err="1">
                <a:solidFill>
                  <a:schemeClr val="tx1"/>
                </a:solidFill>
                <a:effectLst/>
                <a:latin typeface="+mn-lt"/>
                <a:ea typeface="+mn-ea"/>
                <a:cs typeface="+mn-cs"/>
              </a:rPr>
              <a:t>FläktGroup</a:t>
            </a:r>
            <a:r>
              <a:rPr lang="en-US" sz="1800" kern="1200" dirty="0">
                <a:solidFill>
                  <a:schemeClr val="tx1"/>
                </a:solidFill>
                <a:effectLst/>
                <a:latin typeface="+mn-lt"/>
                <a:ea typeface="+mn-ea"/>
                <a:cs typeface="+mn-cs"/>
              </a:rPr>
              <a:t> Sweden AB – 475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err="1">
                <a:solidFill>
                  <a:schemeClr val="tx1"/>
                </a:solidFill>
                <a:effectLst/>
                <a:latin typeface="+mn-lt"/>
                <a:ea typeface="+mn-ea"/>
                <a:cs typeface="+mn-cs"/>
              </a:rPr>
              <a:t>PostNord</a:t>
            </a:r>
            <a:r>
              <a:rPr lang="en-US" sz="1800" kern="1200" dirty="0">
                <a:solidFill>
                  <a:schemeClr val="tx1"/>
                </a:solidFill>
                <a:effectLst/>
                <a:latin typeface="+mn-lt"/>
                <a:ea typeface="+mn-ea"/>
                <a:cs typeface="+mn-cs"/>
              </a:rPr>
              <a:t> – 575</a:t>
            </a:r>
          </a:p>
          <a:p>
            <a:r>
              <a:rPr lang="sv-SE" sz="1800" dirty="0"/>
              <a:t>The </a:t>
            </a:r>
            <a:r>
              <a:rPr lang="sv-SE" sz="1800" dirty="0" err="1"/>
              <a:t>police</a:t>
            </a:r>
            <a:r>
              <a:rPr lang="sv-SE" sz="1800" dirty="0"/>
              <a:t> </a:t>
            </a:r>
            <a:r>
              <a:rPr lang="sv-SE" sz="1800" dirty="0" err="1"/>
              <a:t>authority</a:t>
            </a:r>
            <a:r>
              <a:rPr lang="sv-SE" sz="1800" baseline="0" dirty="0"/>
              <a:t> </a:t>
            </a:r>
            <a:r>
              <a:rPr lang="en-US" sz="1800" kern="1200" dirty="0">
                <a:solidFill>
                  <a:schemeClr val="tx1"/>
                </a:solidFill>
                <a:effectLst/>
                <a:latin typeface="+mn-lt"/>
                <a:ea typeface="+mn-ea"/>
                <a:cs typeface="+mn-cs"/>
              </a:rPr>
              <a:t>– 425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Jönköping University – 375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err="1">
                <a:solidFill>
                  <a:schemeClr val="tx1"/>
                </a:solidFill>
                <a:effectLst/>
                <a:latin typeface="+mn-lt"/>
                <a:ea typeface="+mn-ea"/>
                <a:cs typeface="+mn-cs"/>
              </a:rPr>
              <a:t>Samhall</a:t>
            </a:r>
            <a:r>
              <a:rPr lang="en-US" sz="1800" kern="1200" dirty="0">
                <a:solidFill>
                  <a:schemeClr val="tx1"/>
                </a:solidFill>
                <a:effectLst/>
                <a:latin typeface="+mn-lt"/>
                <a:ea typeface="+mn-ea"/>
                <a:cs typeface="+mn-cs"/>
              </a:rPr>
              <a:t> AB – 325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err="1">
                <a:solidFill>
                  <a:schemeClr val="tx1"/>
                </a:solidFill>
                <a:effectLst/>
                <a:latin typeface="+mn-lt"/>
                <a:ea typeface="+mn-ea"/>
                <a:cs typeface="+mn-cs"/>
              </a:rPr>
              <a:t>Vy</a:t>
            </a:r>
            <a:r>
              <a:rPr lang="en-US" sz="1800" kern="1200" baseline="0" dirty="0">
                <a:solidFill>
                  <a:schemeClr val="tx1"/>
                </a:solidFill>
                <a:effectLst/>
                <a:latin typeface="+mn-lt"/>
                <a:ea typeface="+mn-ea"/>
                <a:cs typeface="+mn-cs"/>
              </a:rPr>
              <a:t> Buss AB </a:t>
            </a:r>
            <a:r>
              <a:rPr lang="en-US" sz="1800" kern="1200" dirty="0">
                <a:solidFill>
                  <a:schemeClr val="tx1"/>
                </a:solidFill>
                <a:effectLst/>
                <a:latin typeface="+mn-lt"/>
                <a:ea typeface="+mn-ea"/>
                <a:cs typeface="+mn-cs"/>
              </a:rPr>
              <a:t>– 375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800" dirty="0"/>
              <a:t>Source: </a:t>
            </a:r>
            <a:r>
              <a:rPr lang="sv-SE" sz="1800" i="1" kern="1200" dirty="0">
                <a:solidFill>
                  <a:schemeClr val="tx1"/>
                </a:solidFill>
                <a:effectLst/>
                <a:latin typeface="+mn-lt"/>
                <a:ea typeface="+mn-ea"/>
                <a:cs typeface="+mn-cs"/>
              </a:rPr>
              <a:t> SCB:s </a:t>
            </a:r>
            <a:r>
              <a:rPr lang="sv-SE" sz="1800" dirty="0"/>
              <a:t>Business register</a:t>
            </a:r>
          </a:p>
          <a:p>
            <a:endParaRPr lang="en-US" sz="1800" dirty="0"/>
          </a:p>
          <a:p>
            <a:r>
              <a:rPr lang="en-US" sz="1800" dirty="0"/>
              <a:t>*)</a:t>
            </a:r>
            <a:r>
              <a:rPr lang="en-US" sz="1800" baseline="0" dirty="0"/>
              <a:t> </a:t>
            </a:r>
            <a:r>
              <a:rPr lang="en-US" sz="1800" dirty="0"/>
              <a:t>Employees are those who earn SEK 1,000 / month or more.</a:t>
            </a:r>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26</a:t>
            </a:fld>
            <a:endParaRPr lang="sv-SE"/>
          </a:p>
        </p:txBody>
      </p:sp>
    </p:spTree>
    <p:extLst>
      <p:ext uri="{BB962C8B-B14F-4D97-AF65-F5344CB8AC3E}">
        <p14:creationId xmlns:p14="http://schemas.microsoft.com/office/powerpoint/2010/main" val="118053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We are the eighth largest </a:t>
            </a:r>
            <a:r>
              <a:rPr lang="en-US" sz="1800" b="0" i="0" u="none" strike="noStrike" kern="1200" dirty="0" err="1">
                <a:solidFill>
                  <a:schemeClr val="tx1"/>
                </a:solidFill>
                <a:effectLst/>
                <a:latin typeface="+mn-lt"/>
                <a:ea typeface="+mn-ea"/>
                <a:cs typeface="+mn-cs"/>
              </a:rPr>
              <a:t>labour</a:t>
            </a:r>
            <a:r>
              <a:rPr lang="en-US" sz="1800" b="0" i="0" u="none" strike="noStrike" kern="1200" dirty="0">
                <a:solidFill>
                  <a:schemeClr val="tx1"/>
                </a:solidFill>
                <a:effectLst/>
                <a:latin typeface="+mn-lt"/>
                <a:ea typeface="+mn-ea"/>
                <a:cs typeface="+mn-cs"/>
              </a:rPr>
              <a:t> market region in Sweden. Many people choose to commute here for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Inward commuting = people who live in another municipality but work in the municipality of Jönköping.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Outward commuting = people who live in the municipality of Jönköping but work in another municipality.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82,275 people employed = individuals aged 16 or older and who are in paid employment for at least one hour per week at a workplace within the municipal borders.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27</a:t>
            </a:fld>
            <a:endParaRPr lang="sv-SE"/>
          </a:p>
        </p:txBody>
      </p:sp>
    </p:spTree>
    <p:extLst>
      <p:ext uri="{BB962C8B-B14F-4D97-AF65-F5344CB8AC3E}">
        <p14:creationId xmlns:p14="http://schemas.microsoft.com/office/powerpoint/2010/main" val="4148762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rate of unemployment in the </a:t>
            </a:r>
            <a:r>
              <a:rPr lang="sv-SE" sz="1800" kern="1200" dirty="0" err="1">
                <a:solidFill>
                  <a:schemeClr val="tx1"/>
                </a:solidFill>
                <a:effectLst/>
                <a:latin typeface="+mn-lt"/>
                <a:ea typeface="+mn-ea"/>
                <a:cs typeface="+mn-cs"/>
              </a:rPr>
              <a:t>municipality</a:t>
            </a:r>
            <a:r>
              <a:rPr lang="sv-SE" sz="1800" kern="1200" dirty="0">
                <a:solidFill>
                  <a:schemeClr val="tx1"/>
                </a:solidFill>
                <a:effectLst/>
                <a:latin typeface="+mn-lt"/>
                <a:ea typeface="+mn-ea"/>
                <a:cs typeface="+mn-cs"/>
              </a:rPr>
              <a:t> </a:t>
            </a:r>
            <a:r>
              <a:rPr lang="en-US" sz="1800" dirty="0"/>
              <a:t>is lower than the national average. We strive to create conditions for our inhabitants that offer them flexibility when choosing where and how to live.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unemployment figures represent the proportion of the workforce aged 16-65 years in the Municipality of Jönköping who are unemployed.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t>Total: 5,6 %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t>Women: 5,3 %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t>Men: 5,9 %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Proportion of the workforce in Sweden aged 16-65 years who are unemployed: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t>Total: 6,8</a:t>
            </a:r>
            <a:r>
              <a:rPr lang="en-US" sz="1800" baseline="0" dirty="0"/>
              <a:t> </a:t>
            </a:r>
            <a:r>
              <a:rPr lang="en-US" sz="18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t>Women: 6,6</a:t>
            </a:r>
            <a:r>
              <a:rPr lang="en-US" sz="1800" baseline="0" dirty="0"/>
              <a:t> </a:t>
            </a:r>
            <a:r>
              <a:rPr lang="en-US" sz="18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t>Men: 6,9</a:t>
            </a:r>
            <a:r>
              <a:rPr lang="en-US" sz="1800" baseline="0" dirty="0"/>
              <a:t> </a:t>
            </a:r>
            <a:r>
              <a:rPr lang="en-US" sz="1800" dirty="0"/>
              <a:t>%</a:t>
            </a:r>
          </a:p>
        </p:txBody>
      </p:sp>
      <p:sp>
        <p:nvSpPr>
          <p:cNvPr id="4" name="Platshållare för bildnummer 3"/>
          <p:cNvSpPr>
            <a:spLocks noGrp="1"/>
          </p:cNvSpPr>
          <p:nvPr>
            <p:ph type="sldNum" sz="quarter" idx="10"/>
          </p:nvPr>
        </p:nvSpPr>
        <p:spPr/>
        <p:txBody>
          <a:bodyPr/>
          <a:lstStyle/>
          <a:p>
            <a:fld id="{04AC584B-15AE-4ECC-ABC7-E738CF126219}" type="slidenum">
              <a:rPr lang="sv-SE" smtClean="0"/>
              <a:t>28</a:t>
            </a:fld>
            <a:endParaRPr lang="sv-SE"/>
          </a:p>
        </p:txBody>
      </p:sp>
    </p:spTree>
    <p:extLst>
      <p:ext uri="{BB962C8B-B14F-4D97-AF65-F5344CB8AC3E}">
        <p14:creationId xmlns:p14="http://schemas.microsoft.com/office/powerpoint/2010/main" val="374765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Before we continue, we can take a little break and have a look at some of the more unusual facts about Jönköping and the region.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Jönköping is sometimes known as the Jerusalem of </a:t>
            </a:r>
            <a:r>
              <a:rPr lang="en-US" sz="1200" kern="1200" dirty="0" err="1">
                <a:solidFill>
                  <a:schemeClr val="tx1"/>
                </a:solidFill>
                <a:effectLst/>
                <a:latin typeface="+mn-lt"/>
                <a:ea typeface="+mn-ea"/>
                <a:cs typeface="+mn-cs"/>
              </a:rPr>
              <a:t>Småland</a:t>
            </a:r>
            <a:r>
              <a:rPr lang="en-US" sz="1200" kern="1200" dirty="0">
                <a:solidFill>
                  <a:schemeClr val="tx1"/>
                </a:solidFill>
                <a:effectLst/>
                <a:latin typeface="+mn-lt"/>
                <a:ea typeface="+mn-ea"/>
                <a:cs typeface="+mn-cs"/>
              </a:rPr>
              <a:t> although it is not because we have lots of churches. The origin of the nickname goes back more than 160 years. In 1858, the rule that only ordained priests were allowed to hold prayer meetings was rescinded. In the wake of this momentous change, large numbers of free church members flocked to attend prayer meetings in the Jönköping area.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Pizza and kebab sauce are a winning concept, particularly in Jönköping. Our kebab sauce is so popular it even has its own Facebook page.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classic peppermint rock candy </a:t>
            </a:r>
            <a:r>
              <a:rPr lang="en-US" sz="1200" kern="1200" dirty="0" err="1">
                <a:solidFill>
                  <a:schemeClr val="tx1"/>
                </a:solidFill>
                <a:effectLst/>
                <a:latin typeface="+mn-lt"/>
                <a:ea typeface="+mn-ea"/>
                <a:cs typeface="+mn-cs"/>
              </a:rPr>
              <a:t>Polkagris</a:t>
            </a:r>
            <a:r>
              <a:rPr lang="en-US" sz="1200" kern="1200" dirty="0">
                <a:solidFill>
                  <a:schemeClr val="tx1"/>
                </a:solidFill>
                <a:effectLst/>
                <a:latin typeface="+mn-lt"/>
                <a:ea typeface="+mn-ea"/>
                <a:cs typeface="+mn-cs"/>
              </a:rPr>
              <a:t> comes from </a:t>
            </a:r>
            <a:r>
              <a:rPr lang="en-US" sz="1200" kern="1200" dirty="0" err="1">
                <a:solidFill>
                  <a:schemeClr val="tx1"/>
                </a:solidFill>
                <a:effectLst/>
                <a:latin typeface="+mn-lt"/>
                <a:ea typeface="+mn-ea"/>
                <a:cs typeface="+mn-cs"/>
              </a:rPr>
              <a:t>Gränna</a:t>
            </a:r>
            <a:r>
              <a:rPr lang="en-US" sz="1200" kern="1200" dirty="0">
                <a:solidFill>
                  <a:schemeClr val="tx1"/>
                </a:solidFill>
                <a:effectLst/>
                <a:latin typeface="+mn-lt"/>
                <a:ea typeface="+mn-ea"/>
                <a:cs typeface="+mn-cs"/>
              </a:rPr>
              <a:t>. Dating back to 1858, we can thank confectioner </a:t>
            </a:r>
            <a:r>
              <a:rPr lang="en-US" sz="1200" kern="1200" dirty="0" err="1">
                <a:solidFill>
                  <a:schemeClr val="tx1"/>
                </a:solidFill>
                <a:effectLst/>
                <a:latin typeface="+mn-lt"/>
                <a:ea typeface="+mn-ea"/>
                <a:cs typeface="+mn-cs"/>
              </a:rPr>
              <a:t>Amalia</a:t>
            </a:r>
            <a:r>
              <a:rPr lang="en-US" sz="1200" kern="1200" dirty="0">
                <a:solidFill>
                  <a:schemeClr val="tx1"/>
                </a:solidFill>
                <a:effectLst/>
                <a:latin typeface="+mn-lt"/>
                <a:ea typeface="+mn-ea"/>
                <a:cs typeface="+mn-cs"/>
              </a:rPr>
              <a:t> Eriksson, who was the first to make the classic </a:t>
            </a:r>
            <a:r>
              <a:rPr lang="en-US" sz="1200" kern="1200" dirty="0" err="1">
                <a:solidFill>
                  <a:schemeClr val="tx1"/>
                </a:solidFill>
                <a:effectLst/>
                <a:latin typeface="+mn-lt"/>
                <a:ea typeface="+mn-ea"/>
                <a:cs typeface="+mn-cs"/>
              </a:rPr>
              <a:t>polkagris</a:t>
            </a:r>
            <a:r>
              <a:rPr lang="en-US" sz="1200" kern="1200" dirty="0">
                <a:solidFill>
                  <a:schemeClr val="tx1"/>
                </a:solidFill>
                <a:effectLst/>
                <a:latin typeface="+mn-lt"/>
                <a:ea typeface="+mn-ea"/>
                <a:cs typeface="+mn-cs"/>
              </a:rPr>
              <a:t>. There are seven </a:t>
            </a:r>
            <a:r>
              <a:rPr lang="en-US" sz="1200" kern="1200" dirty="0" err="1">
                <a:solidFill>
                  <a:schemeClr val="tx1"/>
                </a:solidFill>
                <a:effectLst/>
                <a:latin typeface="+mn-lt"/>
                <a:ea typeface="+mn-ea"/>
                <a:cs typeface="+mn-cs"/>
              </a:rPr>
              <a:t>polkagris</a:t>
            </a:r>
            <a:r>
              <a:rPr lang="en-US" sz="1200" kern="1200" dirty="0">
                <a:solidFill>
                  <a:schemeClr val="tx1"/>
                </a:solidFill>
                <a:effectLst/>
                <a:latin typeface="+mn-lt"/>
                <a:ea typeface="+mn-ea"/>
                <a:cs typeface="+mn-cs"/>
              </a:rPr>
              <a:t> producers in </a:t>
            </a:r>
            <a:r>
              <a:rPr lang="en-US" sz="1200" kern="1200" dirty="0" err="1">
                <a:solidFill>
                  <a:schemeClr val="tx1"/>
                </a:solidFill>
                <a:effectLst/>
                <a:latin typeface="+mn-lt"/>
                <a:ea typeface="+mn-ea"/>
                <a:cs typeface="+mn-cs"/>
              </a:rPr>
              <a:t>Gränna</a:t>
            </a:r>
            <a:r>
              <a:rPr lang="en-US" sz="1200" kern="1200" dirty="0">
                <a:solidFill>
                  <a:schemeClr val="tx1"/>
                </a:solidFill>
                <a:effectLst/>
                <a:latin typeface="+mn-lt"/>
                <a:ea typeface="+mn-ea"/>
                <a:cs typeface="+mn-cs"/>
              </a:rPr>
              <a:t> that are open all year round. The world </a:t>
            </a:r>
            <a:r>
              <a:rPr lang="en-US" sz="1200" kern="1200" dirty="0" err="1">
                <a:solidFill>
                  <a:schemeClr val="tx1"/>
                </a:solidFill>
                <a:effectLst/>
                <a:latin typeface="+mn-lt"/>
                <a:ea typeface="+mn-ea"/>
                <a:cs typeface="+mn-cs"/>
              </a:rPr>
              <a:t>polkagris</a:t>
            </a:r>
            <a:r>
              <a:rPr lang="en-US" sz="1200" kern="1200" dirty="0">
                <a:solidFill>
                  <a:schemeClr val="tx1"/>
                </a:solidFill>
                <a:effectLst/>
                <a:latin typeface="+mn-lt"/>
                <a:ea typeface="+mn-ea"/>
                <a:cs typeface="+mn-cs"/>
              </a:rPr>
              <a:t>-making championship is held in </a:t>
            </a:r>
            <a:r>
              <a:rPr lang="en-US" sz="1200" kern="1200" dirty="0" err="1">
                <a:solidFill>
                  <a:schemeClr val="tx1"/>
                </a:solidFill>
                <a:effectLst/>
                <a:latin typeface="+mn-lt"/>
                <a:ea typeface="+mn-ea"/>
                <a:cs typeface="+mn-cs"/>
              </a:rPr>
              <a:t>Gränna</a:t>
            </a:r>
            <a:r>
              <a:rPr lang="en-US" sz="1200" kern="1200" dirty="0">
                <a:solidFill>
                  <a:schemeClr val="tx1"/>
                </a:solidFill>
                <a:effectLst/>
                <a:latin typeface="+mn-lt"/>
                <a:ea typeface="+mn-ea"/>
                <a:cs typeface="+mn-cs"/>
              </a:rPr>
              <a:t> each year.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Dating back to the 17th century, the Husqvarna brand is very much a part of Swedish industrial history. Husqvarna built its first motorcycle back in 1903, and it is one of the oldest motorcycle brands in the world.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Jönköping is associated strongly with its dialect. Typical of many of those who live in Jönköping is the absence of the letter R in the pronunciation of various words.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are only three matchstick museums in the world. Jönköping has one of them. The Matchstick Museum is located in what is known as the Matchstick District, and even today buildings still remain from the heyday of the matchstick industry. In 1844, brothers Johan and Carl </a:t>
            </a:r>
            <a:r>
              <a:rPr lang="en-US" sz="1200" kern="1200" dirty="0" err="1">
                <a:solidFill>
                  <a:schemeClr val="tx1"/>
                </a:solidFill>
                <a:effectLst/>
                <a:latin typeface="+mn-lt"/>
                <a:ea typeface="+mn-ea"/>
                <a:cs typeface="+mn-cs"/>
              </a:rPr>
              <a:t>Lundström</a:t>
            </a:r>
            <a:r>
              <a:rPr lang="en-US" sz="1200" kern="1200" dirty="0">
                <a:solidFill>
                  <a:schemeClr val="tx1"/>
                </a:solidFill>
                <a:effectLst/>
                <a:latin typeface="+mn-lt"/>
                <a:ea typeface="+mn-ea"/>
                <a:cs typeface="+mn-cs"/>
              </a:rPr>
              <a:t> started producing matches in Jönköping. In 1853, they switched from the highly dangerous phosphorus matches and began producing safety matches based on a patent held by researcher Gustaf Erik Pasch. The </a:t>
            </a:r>
            <a:r>
              <a:rPr lang="en-US" sz="1200" kern="1200" dirty="0" err="1">
                <a:solidFill>
                  <a:schemeClr val="tx1"/>
                </a:solidFill>
                <a:effectLst/>
                <a:latin typeface="+mn-lt"/>
                <a:ea typeface="+mn-ea"/>
                <a:cs typeface="+mn-cs"/>
              </a:rPr>
              <a:t>Lundström</a:t>
            </a:r>
            <a:r>
              <a:rPr lang="en-US" sz="1200" kern="1200" dirty="0">
                <a:solidFill>
                  <a:schemeClr val="tx1"/>
                </a:solidFill>
                <a:effectLst/>
                <a:latin typeface="+mn-lt"/>
                <a:ea typeface="+mn-ea"/>
                <a:cs typeface="+mn-cs"/>
              </a:rPr>
              <a:t> brothers also designed the match box that we know today, with its narrow side and a strip for lighting the match.</a:t>
            </a:r>
          </a:p>
          <a:p>
            <a:endParaRPr lang="sv-SE" dirty="0"/>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29</a:t>
            </a:fld>
            <a:endParaRPr lang="sv-SE"/>
          </a:p>
        </p:txBody>
      </p:sp>
    </p:spTree>
    <p:extLst>
      <p:ext uri="{BB962C8B-B14F-4D97-AF65-F5344CB8AC3E}">
        <p14:creationId xmlns:p14="http://schemas.microsoft.com/office/powerpoint/2010/main" val="35205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3</a:t>
            </a:fld>
            <a:endParaRPr lang="sv-SE"/>
          </a:p>
        </p:txBody>
      </p:sp>
    </p:spTree>
    <p:extLst>
      <p:ext uri="{BB962C8B-B14F-4D97-AF65-F5344CB8AC3E}">
        <p14:creationId xmlns:p14="http://schemas.microsoft.com/office/powerpoint/2010/main" val="4099525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municipality is growing expansive, the digital infrastructure is developing, people and companies want to move here.</a:t>
            </a:r>
            <a:endParaRPr lang="sv-SE" dirty="0"/>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30</a:t>
            </a:fld>
            <a:endParaRPr lang="sv-SE"/>
          </a:p>
        </p:txBody>
      </p:sp>
    </p:spTree>
    <p:extLst>
      <p:ext uri="{BB962C8B-B14F-4D97-AF65-F5344CB8AC3E}">
        <p14:creationId xmlns:p14="http://schemas.microsoft.com/office/powerpoint/2010/main" val="129247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steady growth means that we are planning for the day when the municipality will have a population of 200,000.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are just some examples of how we are equipping ourselves to meet the future: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have a many building projects in progress.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Several new preschools are being built and temporary measures are being taken by renting premises to ease the pressure in areas where more buildings are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are developing the </a:t>
            </a:r>
            <a:r>
              <a:rPr lang="en-US" sz="1200" kern="1200" dirty="0" err="1">
                <a:solidFill>
                  <a:schemeClr val="tx1"/>
                </a:solidFill>
                <a:effectLst/>
                <a:latin typeface="+mn-lt"/>
                <a:ea typeface="+mn-ea"/>
                <a:cs typeface="+mn-cs"/>
              </a:rPr>
              <a:t>Södra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Munksjön</a:t>
            </a:r>
            <a:r>
              <a:rPr lang="en-US" sz="1200" kern="1200" dirty="0">
                <a:solidFill>
                  <a:schemeClr val="tx1"/>
                </a:solidFill>
                <a:effectLst/>
                <a:latin typeface="+mn-lt"/>
                <a:ea typeface="+mn-ea"/>
                <a:cs typeface="+mn-cs"/>
              </a:rPr>
              <a:t>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long-term water and sewage plan with a vision, strategy and measures focusing on 2030.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Planning for a new high-speed rail link.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D0D0D"/>
                </a:solidFill>
                <a:effectLst/>
                <a:latin typeface="Söhne"/>
              </a:rPr>
              <a:t>A new comprehensive plan is being developed to enable sustainable development, allowing the municipality to grow to 200,000 residents.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just a few of our plans designed to create an attractive municipal area for everyone.</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31</a:t>
            </a:fld>
            <a:endParaRPr lang="sv-SE"/>
          </a:p>
        </p:txBody>
      </p:sp>
    </p:spTree>
    <p:extLst>
      <p:ext uri="{BB962C8B-B14F-4D97-AF65-F5344CB8AC3E}">
        <p14:creationId xmlns:p14="http://schemas.microsoft.com/office/powerpoint/2010/main" val="502102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The municipal-owned company Södra Munksjön </a:t>
            </a:r>
            <a:r>
              <a:rPr lang="en-US" sz="1800" kern="1200" dirty="0" err="1">
                <a:solidFill>
                  <a:schemeClr val="tx1"/>
                </a:solidFill>
                <a:effectLst/>
                <a:latin typeface="+mn-lt"/>
                <a:ea typeface="+mn-ea"/>
                <a:cs typeface="+mn-cs"/>
              </a:rPr>
              <a:t>Utvecklings</a:t>
            </a:r>
            <a:r>
              <a:rPr lang="en-US" sz="1800" kern="1200" dirty="0">
                <a:solidFill>
                  <a:schemeClr val="tx1"/>
                </a:solidFill>
                <a:effectLst/>
                <a:latin typeface="+mn-lt"/>
                <a:ea typeface="+mn-ea"/>
                <a:cs typeface="+mn-cs"/>
              </a:rPr>
              <a:t> AB has the remit of leading and running the development of the Södra Munksjön area. Södra Munksjön will become a place designed and designated for the people of the Municipality of Jönköping. With more districts and more homes in proximity to nature and water, we will create a new hub, brimming with life, people, and first-rate communications. In Urban Development Vision 2.0, we highlighted the Södra Munksjön area as the city’s new district. Following completion, the area will provide space for 25,000 residents, 11,500 workplaces, and 450,000 square </a:t>
            </a:r>
            <a:r>
              <a:rPr lang="en-US" sz="1800" kern="1200" dirty="0" err="1">
                <a:solidFill>
                  <a:schemeClr val="tx1"/>
                </a:solidFill>
                <a:effectLst/>
                <a:latin typeface="+mn-lt"/>
                <a:ea typeface="+mn-ea"/>
                <a:cs typeface="+mn-cs"/>
              </a:rPr>
              <a:t>metres</a:t>
            </a:r>
            <a:r>
              <a:rPr lang="en-US" sz="1800" kern="1200" dirty="0">
                <a:solidFill>
                  <a:schemeClr val="tx1"/>
                </a:solidFill>
                <a:effectLst/>
                <a:latin typeface="+mn-lt"/>
                <a:ea typeface="+mn-ea"/>
                <a:cs typeface="+mn-cs"/>
              </a:rPr>
              <a:t> of commercial premises.</a:t>
            </a:r>
            <a:endParaRPr lang="sv-SE" sz="1800" dirty="0"/>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32</a:t>
            </a:fld>
            <a:endParaRPr lang="sv-SE"/>
          </a:p>
        </p:txBody>
      </p:sp>
    </p:spTree>
    <p:extLst>
      <p:ext uri="{BB962C8B-B14F-4D97-AF65-F5344CB8AC3E}">
        <p14:creationId xmlns:p14="http://schemas.microsoft.com/office/powerpoint/2010/main" val="2726433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kern="1200" dirty="0">
                <a:solidFill>
                  <a:schemeClr val="tx1"/>
                </a:solidFill>
                <a:effectLst/>
                <a:latin typeface="+mn-lt"/>
                <a:ea typeface="+mn-ea"/>
                <a:cs typeface="+mn-cs"/>
              </a:rPr>
              <a:t>The new trunk line is part of a wide-ranging infrastructure project which will create new opportunities for the people of the region. Thanks to the enhanced commuting potential that will be created, a new and expanded </a:t>
            </a:r>
            <a:r>
              <a:rPr lang="en-US" sz="1800" kern="1200" dirty="0" err="1">
                <a:solidFill>
                  <a:schemeClr val="tx1"/>
                </a:solidFill>
                <a:effectLst/>
                <a:latin typeface="+mn-lt"/>
                <a:ea typeface="+mn-ea"/>
                <a:cs typeface="+mn-cs"/>
              </a:rPr>
              <a:t>labour</a:t>
            </a:r>
            <a:r>
              <a:rPr lang="en-US" sz="1800" kern="1200" dirty="0">
                <a:solidFill>
                  <a:schemeClr val="tx1"/>
                </a:solidFill>
                <a:effectLst/>
                <a:latin typeface="+mn-lt"/>
                <a:ea typeface="+mn-ea"/>
                <a:cs typeface="+mn-cs"/>
              </a:rPr>
              <a:t> market will open up. We will grow and become an attractive municipal area, both to live in and to visit. It will also benefit commerce and industry. </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a:t>
            </a:r>
            <a:r>
              <a:rPr lang="en-US" sz="1800" kern="1200" dirty="0" err="1">
                <a:solidFill>
                  <a:schemeClr val="tx1"/>
                </a:solidFill>
                <a:effectLst/>
                <a:latin typeface="+mn-lt"/>
                <a:ea typeface="+mn-ea"/>
                <a:cs typeface="+mn-cs"/>
              </a:rPr>
              <a:t>Södra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Munksjön</a:t>
            </a:r>
            <a:r>
              <a:rPr lang="en-US" sz="1800" kern="1200" dirty="0">
                <a:solidFill>
                  <a:schemeClr val="tx1"/>
                </a:solidFill>
                <a:effectLst/>
                <a:latin typeface="+mn-lt"/>
                <a:ea typeface="+mn-ea"/>
                <a:cs typeface="+mn-cs"/>
              </a:rPr>
              <a:t> area will be the site of the station for the planned high-speed rail link. The station will be in an entirely new location, offering further opportunities for us to become a hub for the whole of southern Sweden.</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Approximate travelling times by train at present:</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Stockholm – 3h 30 min</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Gothenburg – 2h</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Malmö – 2h 50 min</a:t>
            </a:r>
          </a:p>
          <a:p>
            <a:pPr marL="171450" indent="-171450">
              <a:buFont typeface="Arial" panose="020B0604020202020204" pitchFamily="34" charset="0"/>
              <a:buChar char="•"/>
            </a:pPr>
            <a:r>
              <a:rPr lang="en-US" sz="1800" kern="1200" dirty="0" err="1">
                <a:solidFill>
                  <a:schemeClr val="tx1"/>
                </a:solidFill>
                <a:effectLst/>
                <a:latin typeface="+mn-lt"/>
                <a:ea typeface="+mn-ea"/>
                <a:cs typeface="+mn-cs"/>
              </a:rPr>
              <a:t>Borås</a:t>
            </a:r>
            <a:r>
              <a:rPr lang="en-US" sz="1800" kern="1200" dirty="0">
                <a:solidFill>
                  <a:schemeClr val="tx1"/>
                </a:solidFill>
                <a:effectLst/>
                <a:latin typeface="+mn-lt"/>
                <a:ea typeface="+mn-ea"/>
                <a:cs typeface="+mn-cs"/>
              </a:rPr>
              <a:t> – 1h 10 min by bus (rail is not the best option)</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Linköping – 1h 40 min</a:t>
            </a:r>
          </a:p>
        </p:txBody>
      </p:sp>
      <p:sp>
        <p:nvSpPr>
          <p:cNvPr id="4" name="Platshållare för bildnummer 3"/>
          <p:cNvSpPr>
            <a:spLocks noGrp="1"/>
          </p:cNvSpPr>
          <p:nvPr>
            <p:ph type="sldNum" sz="quarter" idx="5"/>
          </p:nvPr>
        </p:nvSpPr>
        <p:spPr/>
        <p:txBody>
          <a:bodyPr/>
          <a:lstStyle/>
          <a:p>
            <a:fld id="{04AC584B-15AE-4ECC-ABC7-E738CF126219}" type="slidenum">
              <a:rPr lang="sv-SE" smtClean="0"/>
              <a:t>33</a:t>
            </a:fld>
            <a:endParaRPr lang="sv-SE"/>
          </a:p>
        </p:txBody>
      </p:sp>
    </p:spTree>
    <p:extLst>
      <p:ext uri="{BB962C8B-B14F-4D97-AF65-F5344CB8AC3E}">
        <p14:creationId xmlns:p14="http://schemas.microsoft.com/office/powerpoint/2010/main" val="413600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kern="1200" dirty="0">
                <a:solidFill>
                  <a:schemeClr val="tx1"/>
                </a:solidFill>
                <a:effectLst/>
                <a:latin typeface="+mn-lt"/>
                <a:ea typeface="+mn-ea"/>
                <a:cs typeface="+mn-cs"/>
              </a:rPr>
              <a:t>Wherever you choose to live in our municipal area you will be close to the countryside and water. It is at the confluence of three lakes in what is a truly vibrant urban </a:t>
            </a:r>
            <a:r>
              <a:rPr lang="en-US" sz="1800" kern="1200" dirty="0" err="1">
                <a:solidFill>
                  <a:schemeClr val="tx1"/>
                </a:solidFill>
                <a:effectLst/>
                <a:latin typeface="+mn-lt"/>
                <a:ea typeface="+mn-ea"/>
                <a:cs typeface="+mn-cs"/>
              </a:rPr>
              <a:t>centre</a:t>
            </a:r>
            <a:r>
              <a:rPr lang="en-US" sz="1800" kern="1200" dirty="0">
                <a:solidFill>
                  <a:schemeClr val="tx1"/>
                </a:solidFill>
                <a:effectLst/>
                <a:latin typeface="+mn-lt"/>
                <a:ea typeface="+mn-ea"/>
                <a:cs typeface="+mn-cs"/>
              </a:rPr>
              <a:t> – and where city life and the countryside interact on a daily basis. There are arenas and meeting points for industry, associations, culture, and recreation. Both urban development and nature are multifaceted, and there is something for everyone.</a:t>
            </a:r>
          </a:p>
          <a:p>
            <a:pPr>
              <a:lnSpc>
                <a:spcPct val="120000"/>
              </a:lnSpc>
              <a:spcAft>
                <a:spcPts val="12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A wide range of restaurants and cafés.</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An extensive choice of concerts, performances, sports events, and forest walks.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err="1">
                <a:solidFill>
                  <a:schemeClr val="tx1"/>
                </a:solidFill>
                <a:effectLst/>
                <a:latin typeface="+mn-lt"/>
                <a:ea typeface="+mn-ea"/>
                <a:cs typeface="+mn-cs"/>
              </a:rPr>
              <a:t>Vätterstranden</a:t>
            </a:r>
            <a:r>
              <a:rPr lang="en-US" sz="1800" kern="1200" dirty="0">
                <a:solidFill>
                  <a:schemeClr val="tx1"/>
                </a:solidFill>
                <a:effectLst/>
                <a:latin typeface="+mn-lt"/>
                <a:ea typeface="+mn-ea"/>
                <a:cs typeface="+mn-cs"/>
              </a:rPr>
              <a:t>. A several-</a:t>
            </a:r>
            <a:r>
              <a:rPr lang="en-US" sz="1800" kern="1200" dirty="0" err="1">
                <a:solidFill>
                  <a:schemeClr val="tx1"/>
                </a:solidFill>
                <a:effectLst/>
                <a:latin typeface="+mn-lt"/>
                <a:ea typeface="+mn-ea"/>
                <a:cs typeface="+mn-cs"/>
              </a:rPr>
              <a:t>kilometre</a:t>
            </a:r>
            <a:r>
              <a:rPr lang="en-US" sz="1800" kern="1200" dirty="0">
                <a:solidFill>
                  <a:schemeClr val="tx1"/>
                </a:solidFill>
                <a:effectLst/>
                <a:latin typeface="+mn-lt"/>
                <a:ea typeface="+mn-ea"/>
                <a:cs typeface="+mn-cs"/>
              </a:rPr>
              <a:t> long sandy beach with large grassy areas in the very heart of Jönköping. </a:t>
            </a:r>
            <a:r>
              <a:rPr lang="en-US" sz="1800" kern="1200" dirty="0" err="1">
                <a:solidFill>
                  <a:schemeClr val="tx1"/>
                </a:solidFill>
                <a:effectLst/>
                <a:latin typeface="+mn-lt"/>
                <a:ea typeface="+mn-ea"/>
                <a:cs typeface="+mn-cs"/>
              </a:rPr>
              <a:t>Vätterstranden</a:t>
            </a:r>
            <a:r>
              <a:rPr lang="en-US" sz="1800" kern="1200" dirty="0">
                <a:solidFill>
                  <a:schemeClr val="tx1"/>
                </a:solidFill>
                <a:effectLst/>
                <a:latin typeface="+mn-lt"/>
                <a:ea typeface="+mn-ea"/>
                <a:cs typeface="+mn-cs"/>
              </a:rPr>
              <a:t> extends from </a:t>
            </a:r>
            <a:r>
              <a:rPr lang="en-US" sz="1800" kern="1200" dirty="0" err="1">
                <a:solidFill>
                  <a:schemeClr val="tx1"/>
                </a:solidFill>
                <a:effectLst/>
                <a:latin typeface="+mn-lt"/>
                <a:ea typeface="+mn-ea"/>
                <a:cs typeface="+mn-cs"/>
              </a:rPr>
              <a:t>Rosenlund</a:t>
            </a:r>
            <a:r>
              <a:rPr lang="en-US" sz="1800" kern="1200" dirty="0">
                <a:solidFill>
                  <a:schemeClr val="tx1"/>
                </a:solidFill>
                <a:effectLst/>
                <a:latin typeface="+mn-lt"/>
                <a:ea typeface="+mn-ea"/>
                <a:cs typeface="+mn-cs"/>
              </a:rPr>
              <a:t> in the east and a couple of </a:t>
            </a:r>
            <a:r>
              <a:rPr lang="en-US" sz="1800" kern="1200" dirty="0" err="1">
                <a:solidFill>
                  <a:schemeClr val="tx1"/>
                </a:solidFill>
                <a:effectLst/>
                <a:latin typeface="+mn-lt"/>
                <a:ea typeface="+mn-ea"/>
                <a:cs typeface="+mn-cs"/>
              </a:rPr>
              <a:t>kilometres</a:t>
            </a:r>
            <a:r>
              <a:rPr lang="en-US" sz="1800" kern="1200" dirty="0">
                <a:solidFill>
                  <a:schemeClr val="tx1"/>
                </a:solidFill>
                <a:effectLst/>
                <a:latin typeface="+mn-lt"/>
                <a:ea typeface="+mn-ea"/>
                <a:cs typeface="+mn-cs"/>
              </a:rPr>
              <a:t> west towards the city </a:t>
            </a:r>
            <a:r>
              <a:rPr lang="en-US" sz="1800" kern="1200" dirty="0" err="1">
                <a:solidFill>
                  <a:schemeClr val="tx1"/>
                </a:solidFill>
                <a:effectLst/>
                <a:latin typeface="+mn-lt"/>
                <a:ea typeface="+mn-ea"/>
                <a:cs typeface="+mn-cs"/>
              </a:rPr>
              <a:t>centre</a:t>
            </a:r>
            <a:r>
              <a:rPr lang="en-US" sz="18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800" kern="1200" dirty="0" err="1">
                <a:solidFill>
                  <a:schemeClr val="tx1"/>
                </a:solidFill>
                <a:effectLst/>
                <a:latin typeface="+mn-lt"/>
                <a:ea typeface="+mn-ea"/>
                <a:cs typeface="+mn-cs"/>
              </a:rPr>
              <a:t>Äppeldalen</a:t>
            </a:r>
            <a:r>
              <a:rPr lang="en-US" sz="1800" kern="1200" dirty="0">
                <a:solidFill>
                  <a:schemeClr val="tx1"/>
                </a:solidFill>
                <a:effectLst/>
                <a:latin typeface="+mn-lt"/>
                <a:ea typeface="+mn-ea"/>
                <a:cs typeface="+mn-cs"/>
              </a:rPr>
              <a:t> in </a:t>
            </a:r>
            <a:r>
              <a:rPr lang="en-US" sz="1800" kern="1200" dirty="0" err="1">
                <a:solidFill>
                  <a:schemeClr val="tx1"/>
                </a:solidFill>
                <a:effectLst/>
                <a:latin typeface="+mn-lt"/>
                <a:ea typeface="+mn-ea"/>
                <a:cs typeface="+mn-cs"/>
              </a:rPr>
              <a:t>Kaxholmen</a:t>
            </a:r>
            <a:r>
              <a:rPr lang="en-US" sz="1800" kern="1200" dirty="0">
                <a:solidFill>
                  <a:schemeClr val="tx1"/>
                </a:solidFill>
                <a:effectLst/>
                <a:latin typeface="+mn-lt"/>
                <a:ea typeface="+mn-ea"/>
                <a:cs typeface="+mn-cs"/>
              </a:rPr>
              <a:t> with its fantastic views across Lake </a:t>
            </a:r>
            <a:r>
              <a:rPr lang="en-US" sz="1800" kern="1200" dirty="0" err="1">
                <a:solidFill>
                  <a:schemeClr val="tx1"/>
                </a:solidFill>
                <a:effectLst/>
                <a:latin typeface="+mn-lt"/>
                <a:ea typeface="+mn-ea"/>
                <a:cs typeface="+mn-cs"/>
              </a:rPr>
              <a:t>Vättern</a:t>
            </a:r>
            <a:r>
              <a:rPr lang="en-US" sz="1800" kern="1200" dirty="0">
                <a:solidFill>
                  <a:schemeClr val="tx1"/>
                </a:solidFill>
                <a:effectLst/>
                <a:latin typeface="+mn-lt"/>
                <a:ea typeface="+mn-ea"/>
                <a:cs typeface="+mn-cs"/>
              </a:rPr>
              <a:t>, often nicknamed the Tuscany of </a:t>
            </a:r>
            <a:r>
              <a:rPr lang="en-US" sz="1800" kern="1200" dirty="0" err="1">
                <a:solidFill>
                  <a:schemeClr val="tx1"/>
                </a:solidFill>
                <a:effectLst/>
                <a:latin typeface="+mn-lt"/>
                <a:ea typeface="+mn-ea"/>
                <a:cs typeface="+mn-cs"/>
              </a:rPr>
              <a:t>Småland</a:t>
            </a:r>
            <a:r>
              <a:rPr lang="en-US" sz="1800" kern="1200" dirty="0">
                <a:solidFill>
                  <a:schemeClr val="tx1"/>
                </a:solidFill>
                <a:effectLst/>
                <a:latin typeface="+mn-lt"/>
                <a:ea typeface="+mn-ea"/>
                <a:cs typeface="+mn-cs"/>
              </a:rPr>
              <a:t>.</a:t>
            </a:r>
          </a:p>
          <a:p>
            <a:pPr marL="0" indent="0">
              <a:buFont typeface="Arial" panose="020B0604020202020204" pitchFamily="34" charset="0"/>
              <a:buNone/>
            </a:pPr>
            <a:endParaRPr lang="en-US" sz="18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34</a:t>
            </a:fld>
            <a:endParaRPr lang="sv-SE"/>
          </a:p>
        </p:txBody>
      </p:sp>
    </p:spTree>
    <p:extLst>
      <p:ext uri="{BB962C8B-B14F-4D97-AF65-F5344CB8AC3E}">
        <p14:creationId xmlns:p14="http://schemas.microsoft.com/office/powerpoint/2010/main" val="1821290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tab pos="457200" algn="l"/>
              </a:tabLst>
              <a:defRPr/>
            </a:pPr>
            <a:r>
              <a:rPr lang="sv-SE" sz="2800" b="0" i="0" dirty="0" err="1">
                <a:solidFill>
                  <a:srgbClr val="3C4043"/>
                </a:solidFill>
                <a:effectLst/>
                <a:latin typeface="Roboto" panose="02000000000000000000" pitchFamily="2" charset="0"/>
              </a:rPr>
              <a:t>More</a:t>
            </a:r>
            <a:r>
              <a:rPr lang="sv-SE" sz="2800" b="0" i="0" dirty="0">
                <a:solidFill>
                  <a:srgbClr val="3C4043"/>
                </a:solidFill>
                <a:effectLst/>
                <a:latin typeface="Roboto" panose="02000000000000000000" pitchFamily="2" charset="0"/>
              </a:rPr>
              <a:t> </a:t>
            </a:r>
            <a:r>
              <a:rPr lang="sv-SE" sz="2800" b="0" i="0" dirty="0" err="1">
                <a:solidFill>
                  <a:srgbClr val="3C4043"/>
                </a:solidFill>
                <a:effectLst/>
                <a:latin typeface="Roboto" panose="02000000000000000000" pitchFamily="2" charset="0"/>
              </a:rPr>
              <a:t>examples</a:t>
            </a:r>
            <a:r>
              <a:rPr lang="sv-SE" sz="2800" b="0" i="0" dirty="0">
                <a:solidFill>
                  <a:srgbClr val="3C4043"/>
                </a:solidFill>
                <a:effectLst/>
                <a:latin typeface="Roboto" panose="02000000000000000000" pitchFamily="2" charset="0"/>
              </a:rPr>
              <a:t>:</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tab pos="457200" algn="l"/>
              </a:tabLst>
              <a:defRPr/>
            </a:pPr>
            <a:endParaRPr lang="sv-SE" sz="1800" b="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Magnificent natural experiences that include the ‘shiny black mountain’ at Taberg with the opportunity to see a number of rare minerals and protected bat species.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0D0D0D"/>
                </a:solidFill>
                <a:effectLst/>
                <a:latin typeface="Segoe UI" panose="020B0502040204020203" pitchFamily="34" charset="0"/>
                <a:ea typeface="Calibri" panose="020F0502020204030204" pitchFamily="34" charset="0"/>
              </a:rPr>
              <a:t>The Rosenlund </a:t>
            </a:r>
            <a:r>
              <a:rPr lang="sv-SE" sz="1200" dirty="0" err="1">
                <a:solidFill>
                  <a:srgbClr val="0D0D0D"/>
                </a:solidFill>
                <a:effectLst/>
                <a:latin typeface="Segoe UI" panose="020B0502040204020203" pitchFamily="34" charset="0"/>
                <a:ea typeface="Calibri" panose="020F0502020204030204" pitchFamily="34" charset="0"/>
              </a:rPr>
              <a:t>Manor</a:t>
            </a:r>
            <a:r>
              <a:rPr lang="sv-SE" sz="1200" dirty="0">
                <a:solidFill>
                  <a:srgbClr val="0D0D0D"/>
                </a:solidFill>
                <a:effectLst/>
                <a:latin typeface="Segoe UI" panose="020B0502040204020203" pitchFamily="34" charset="0"/>
                <a:ea typeface="Calibri" panose="020F0502020204030204" pitchFamily="34" charset="0"/>
              </a:rPr>
              <a:t> and </a:t>
            </a:r>
            <a:r>
              <a:rPr lang="sv-SE" sz="1200" dirty="0" err="1">
                <a:solidFill>
                  <a:srgbClr val="0D0D0D"/>
                </a:solidFill>
                <a:effectLst/>
                <a:latin typeface="Segoe UI" panose="020B0502040204020203" pitchFamily="34" charset="0"/>
                <a:ea typeface="Calibri" panose="020F0502020204030204" pitchFamily="34" charset="0"/>
              </a:rPr>
              <a:t>its</a:t>
            </a:r>
            <a:r>
              <a:rPr lang="sv-SE" sz="1200" dirty="0">
                <a:solidFill>
                  <a:srgbClr val="0D0D0D"/>
                </a:solidFill>
                <a:effectLst/>
                <a:latin typeface="Segoe UI" panose="020B0502040204020203" pitchFamily="34" charset="0"/>
                <a:ea typeface="Calibri" panose="020F0502020204030204" pitchFamily="34" charset="0"/>
              </a:rPr>
              <a:t> Rose Garden, boasting 550 different </a:t>
            </a:r>
            <a:r>
              <a:rPr lang="sv-SE" sz="1200" dirty="0" err="1">
                <a:solidFill>
                  <a:srgbClr val="0D0D0D"/>
                </a:solidFill>
                <a:effectLst/>
                <a:latin typeface="Segoe UI" panose="020B0502040204020203" pitchFamily="34" charset="0"/>
                <a:ea typeface="Calibri" panose="020F0502020204030204" pitchFamily="34" charset="0"/>
              </a:rPr>
              <a:t>varieties</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of</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roses</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are</a:t>
            </a:r>
            <a:r>
              <a:rPr lang="sv-SE" sz="1200" dirty="0">
                <a:solidFill>
                  <a:srgbClr val="0D0D0D"/>
                </a:solidFill>
                <a:effectLst/>
                <a:latin typeface="Segoe UI" panose="020B0502040204020203" pitchFamily="34" charset="0"/>
                <a:ea typeface="Calibri" panose="020F0502020204030204" pitchFamily="34" charset="0"/>
              </a:rPr>
              <a:t> a </a:t>
            </a:r>
            <a:r>
              <a:rPr lang="sv-SE" sz="1200" dirty="0" err="1">
                <a:solidFill>
                  <a:srgbClr val="0D0D0D"/>
                </a:solidFill>
                <a:effectLst/>
                <a:latin typeface="Segoe UI" panose="020B0502040204020203" pitchFamily="34" charset="0"/>
                <a:ea typeface="Calibri" panose="020F0502020204030204" pitchFamily="34" charset="0"/>
              </a:rPr>
              <a:t>true</a:t>
            </a:r>
            <a:r>
              <a:rPr lang="sv-SE" sz="1200" dirty="0">
                <a:solidFill>
                  <a:srgbClr val="0D0D0D"/>
                </a:solidFill>
                <a:effectLst/>
                <a:latin typeface="Segoe UI" panose="020B0502040204020203" pitchFamily="34" charset="0"/>
                <a:ea typeface="Calibri" panose="020F0502020204030204" pitchFamily="34" charset="0"/>
              </a:rPr>
              <a:t> treasure </a:t>
            </a:r>
            <a:r>
              <a:rPr lang="sv-SE" sz="1200" dirty="0" err="1">
                <a:solidFill>
                  <a:srgbClr val="0D0D0D"/>
                </a:solidFill>
                <a:effectLst/>
                <a:latin typeface="Segoe UI" panose="020B0502040204020203" pitchFamily="34" charset="0"/>
                <a:ea typeface="Calibri" panose="020F0502020204030204" pitchFamily="34" charset="0"/>
              </a:rPr>
              <a:t>nestled</a:t>
            </a:r>
            <a:r>
              <a:rPr lang="sv-SE" sz="1200" dirty="0">
                <a:solidFill>
                  <a:srgbClr val="0D0D0D"/>
                </a:solidFill>
                <a:effectLst/>
                <a:latin typeface="Segoe UI" panose="020B0502040204020203" pitchFamily="34" charset="0"/>
                <a:ea typeface="Calibri" panose="020F0502020204030204" pitchFamily="34" charset="0"/>
              </a:rPr>
              <a:t> on the </a:t>
            </a:r>
            <a:r>
              <a:rPr lang="sv-SE" sz="1200" dirty="0" err="1">
                <a:solidFill>
                  <a:srgbClr val="0D0D0D"/>
                </a:solidFill>
                <a:effectLst/>
                <a:latin typeface="Segoe UI" panose="020B0502040204020203" pitchFamily="34" charset="0"/>
                <a:ea typeface="Calibri" panose="020F0502020204030204" pitchFamily="34" charset="0"/>
              </a:rPr>
              <a:t>slopes</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overlooking</a:t>
            </a:r>
            <a:r>
              <a:rPr lang="sv-SE" sz="1200" dirty="0">
                <a:solidFill>
                  <a:srgbClr val="0D0D0D"/>
                </a:solidFill>
                <a:effectLst/>
                <a:latin typeface="Segoe UI" panose="020B0502040204020203" pitchFamily="34" charset="0"/>
                <a:ea typeface="Calibri" panose="020F0502020204030204" pitchFamily="34" charset="0"/>
              </a:rPr>
              <a:t> Lake Vättern in central Jönköping.</a:t>
            </a:r>
            <a:endParaRPr lang="sv-SE" sz="1200" dirty="0">
              <a:solidFill>
                <a:schemeClr val="tx1"/>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D0D0D"/>
                </a:solidFill>
                <a:effectLst/>
                <a:latin typeface="Segoe UI" panose="020B0502040204020203" pitchFamily="34" charset="0"/>
                <a:ea typeface="Calibri" panose="020F0502020204030204" pitchFamily="34" charset="0"/>
              </a:rPr>
              <a:t>Gränna, with its quaint streets and leafy gardens, exudes picturesque charm.</a:t>
            </a:r>
            <a:endParaRPr lang="sv-SE" sz="1200" dirty="0">
              <a:solidFill>
                <a:schemeClr val="tx1"/>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0D0D0D"/>
                </a:solidFill>
                <a:effectLst/>
                <a:latin typeface="Segoe UI" panose="020B0502040204020203" pitchFamily="34" charset="0"/>
                <a:ea typeface="Calibri" panose="020F0502020204030204" pitchFamily="34" charset="0"/>
              </a:rPr>
              <a:t>Visingsö, Lake </a:t>
            </a:r>
            <a:r>
              <a:rPr lang="sv-SE" sz="1200" dirty="0" err="1">
                <a:solidFill>
                  <a:srgbClr val="0D0D0D"/>
                </a:solidFill>
                <a:effectLst/>
                <a:latin typeface="Segoe UI" panose="020B0502040204020203" pitchFamily="34" charset="0"/>
                <a:ea typeface="Calibri" panose="020F0502020204030204" pitchFamily="34" charset="0"/>
              </a:rPr>
              <a:t>Vättern's</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largest</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island</a:t>
            </a:r>
            <a:r>
              <a:rPr lang="sv-SE" sz="1200" dirty="0">
                <a:solidFill>
                  <a:srgbClr val="0D0D0D"/>
                </a:solidFill>
                <a:effectLst/>
                <a:latin typeface="Segoe UI" panose="020B0502040204020203" pitchFamily="34" charset="0"/>
                <a:ea typeface="Calibri" panose="020F0502020204030204" pitchFamily="34" charset="0"/>
              </a:rPr>
              <a:t>, offers a </a:t>
            </a:r>
            <a:r>
              <a:rPr lang="sv-SE" sz="1200" dirty="0" err="1">
                <a:solidFill>
                  <a:srgbClr val="0D0D0D"/>
                </a:solidFill>
                <a:effectLst/>
                <a:latin typeface="Segoe UI" panose="020B0502040204020203" pitchFamily="34" charset="0"/>
                <a:ea typeface="Calibri" panose="020F0502020204030204" pitchFamily="34" charset="0"/>
              </a:rPr>
              <a:t>wealth</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of</a:t>
            </a:r>
            <a:r>
              <a:rPr lang="sv-SE" sz="1200" dirty="0">
                <a:solidFill>
                  <a:srgbClr val="0D0D0D"/>
                </a:solidFill>
                <a:effectLst/>
                <a:latin typeface="Segoe UI" panose="020B0502040204020203" pitchFamily="34" charset="0"/>
                <a:ea typeface="Calibri" panose="020F0502020204030204" pitchFamily="34" charset="0"/>
              </a:rPr>
              <a:t> </a:t>
            </a:r>
            <a:r>
              <a:rPr lang="sv-SE" sz="1200" dirty="0" err="1">
                <a:solidFill>
                  <a:srgbClr val="0D0D0D"/>
                </a:solidFill>
                <a:effectLst/>
                <a:latin typeface="Segoe UI" panose="020B0502040204020203" pitchFamily="34" charset="0"/>
                <a:ea typeface="Calibri" panose="020F0502020204030204" pitchFamily="34" charset="0"/>
              </a:rPr>
              <a:t>experiences</a:t>
            </a:r>
            <a:r>
              <a:rPr lang="sv-SE" sz="1200" dirty="0">
                <a:solidFill>
                  <a:srgbClr val="0D0D0D"/>
                </a:solidFill>
                <a:effectLst/>
                <a:latin typeface="Segoe UI" panose="020B0502040204020203" pitchFamily="34" charset="0"/>
                <a:ea typeface="Calibri" panose="020F0502020204030204" pitchFamily="34" charset="0"/>
              </a:rPr>
              <a:t> and </a:t>
            </a:r>
            <a:r>
              <a:rPr lang="sv-SE" sz="1200" dirty="0" err="1">
                <a:solidFill>
                  <a:srgbClr val="0D0D0D"/>
                </a:solidFill>
                <a:effectLst/>
                <a:latin typeface="Segoe UI" panose="020B0502040204020203" pitchFamily="34" charset="0"/>
                <a:ea typeface="Calibri" panose="020F0502020204030204" pitchFamily="34" charset="0"/>
              </a:rPr>
              <a:t>history</a:t>
            </a:r>
            <a:r>
              <a:rPr lang="sv-SE" sz="1200" dirty="0">
                <a:solidFill>
                  <a:srgbClr val="0D0D0D"/>
                </a:solidFill>
                <a:effectLst/>
                <a:latin typeface="Segoe UI" panose="020B0502040204020203" pitchFamily="34" charset="0"/>
                <a:ea typeface="Calibri" panose="020F0502020204030204" pitchFamily="34" charset="0"/>
              </a:rPr>
              <a:t> to </a:t>
            </a:r>
            <a:r>
              <a:rPr lang="sv-SE" sz="1200" dirty="0" err="1">
                <a:solidFill>
                  <a:srgbClr val="0D0D0D"/>
                </a:solidFill>
                <a:effectLst/>
                <a:latin typeface="Segoe UI" panose="020B0502040204020203" pitchFamily="34" charset="0"/>
                <a:ea typeface="Calibri" panose="020F0502020204030204" pitchFamily="34" charset="0"/>
              </a:rPr>
              <a:t>explore</a:t>
            </a:r>
            <a:r>
              <a:rPr lang="sv-SE" sz="1200" dirty="0">
                <a:solidFill>
                  <a:srgbClr val="0D0D0D"/>
                </a:solidFill>
                <a:effectLst/>
                <a:latin typeface="Segoe UI" panose="020B0502040204020203" pitchFamily="34" charset="0"/>
                <a:ea typeface="Calibri" panose="020F0502020204030204" pitchFamily="34" charset="0"/>
              </a:rPr>
              <a:t>.</a:t>
            </a:r>
            <a:endParaRPr lang="sv-SE" sz="12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Brahehus</a:t>
            </a:r>
            <a:r>
              <a:rPr lang="en-US" sz="1200" kern="1200" dirty="0">
                <a:solidFill>
                  <a:schemeClr val="tx1"/>
                </a:solidFill>
                <a:effectLst/>
                <a:latin typeface="+mn-lt"/>
                <a:ea typeface="+mn-ea"/>
                <a:cs typeface="+mn-cs"/>
              </a:rPr>
              <a:t>, the ruins of the country residence of Count Per Brahe the Younger, located beside the motorway at </a:t>
            </a:r>
            <a:r>
              <a:rPr lang="en-US" sz="1200" kern="1200" dirty="0" err="1">
                <a:solidFill>
                  <a:schemeClr val="tx1"/>
                </a:solidFill>
                <a:effectLst/>
                <a:latin typeface="+mn-lt"/>
                <a:ea typeface="+mn-ea"/>
                <a:cs typeface="+mn-cs"/>
              </a:rPr>
              <a:t>Vätterbranten</a:t>
            </a:r>
            <a:r>
              <a:rPr lang="en-US" sz="1200" kern="1200" dirty="0">
                <a:solidFill>
                  <a:schemeClr val="tx1"/>
                </a:solidFill>
                <a:effectLst/>
                <a:latin typeface="+mn-lt"/>
                <a:ea typeface="+mn-ea"/>
                <a:cs typeface="+mn-cs"/>
              </a:rPr>
              <a:t>, is one of the most visited historical sites in Sweden.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Östra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Vätterbranterna</a:t>
            </a:r>
            <a:r>
              <a:rPr lang="en-US" sz="1200" kern="1200" dirty="0">
                <a:solidFill>
                  <a:schemeClr val="tx1"/>
                </a:solidFill>
                <a:effectLst/>
                <a:latin typeface="+mn-lt"/>
                <a:ea typeface="+mn-ea"/>
                <a:cs typeface="+mn-cs"/>
              </a:rPr>
              <a:t> biosphere area. In summer 2012 it became a UNESCO-designated biosphere area. It offers </a:t>
            </a:r>
            <a:r>
              <a:rPr lang="en-US" sz="1200" kern="1200" dirty="0" err="1">
                <a:solidFill>
                  <a:schemeClr val="tx1"/>
                </a:solidFill>
                <a:effectLst/>
                <a:latin typeface="+mn-lt"/>
                <a:ea typeface="+mn-ea"/>
                <a:cs typeface="+mn-cs"/>
              </a:rPr>
              <a:t>tantalising</a:t>
            </a:r>
            <a:r>
              <a:rPr lang="en-US" sz="1200" kern="1200" dirty="0">
                <a:solidFill>
                  <a:schemeClr val="tx1"/>
                </a:solidFill>
                <a:effectLst/>
                <a:latin typeface="+mn-lt"/>
                <a:ea typeface="+mn-ea"/>
                <a:cs typeface="+mn-cs"/>
              </a:rPr>
              <a:t> forest meadows, trees in every shape and form, ravines, and ancient forest settings.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35</a:t>
            </a:fld>
            <a:endParaRPr lang="sv-SE"/>
          </a:p>
        </p:txBody>
      </p:sp>
    </p:spTree>
    <p:extLst>
      <p:ext uri="{BB962C8B-B14F-4D97-AF65-F5344CB8AC3E}">
        <p14:creationId xmlns:p14="http://schemas.microsoft.com/office/powerpoint/2010/main" val="3114499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i="0" kern="1200" baseline="0" dirty="0">
                <a:solidFill>
                  <a:schemeClr val="tx1"/>
                </a:solidFill>
                <a:effectLst/>
                <a:latin typeface="+mn-lt"/>
                <a:ea typeface="+mn-ea"/>
                <a:cs typeface="+mn-cs"/>
              </a:rPr>
              <a:t>We are pleased to share our municipal area with others, and provide space and opportunity for activities, events and public festivities.</a:t>
            </a:r>
          </a:p>
          <a:p>
            <a:endParaRPr lang="en-US" sz="180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800" i="0" kern="1200" baseline="0" dirty="0">
                <a:solidFill>
                  <a:schemeClr val="tx1"/>
                </a:solidFill>
                <a:effectLst/>
                <a:latin typeface="+mn-lt"/>
                <a:ea typeface="+mn-ea"/>
                <a:cs typeface="+mn-cs"/>
              </a:rPr>
              <a:t>Ironman attracts more than 2,000 participants from all over the world. </a:t>
            </a:r>
          </a:p>
          <a:p>
            <a:pPr marL="171450" indent="-171450">
              <a:buFont typeface="Arial" panose="020B0604020202020204" pitchFamily="34" charset="0"/>
              <a:buChar char="•"/>
            </a:pPr>
            <a:r>
              <a:rPr lang="en-US" sz="2800" dirty="0"/>
              <a:t>We are also often the venue for fairs - and can be proud to be the organizer of </a:t>
            </a:r>
            <a:r>
              <a:rPr lang="en-US" sz="2800" dirty="0" err="1"/>
              <a:t>Elmia</a:t>
            </a:r>
            <a:r>
              <a:rPr lang="en-US" sz="2800" dirty="0"/>
              <a:t> Subcontractor, which is one of Sweden's major industrial fairs. The fair also celebrates its 50th anniversary in 2025.</a:t>
            </a:r>
            <a:endParaRPr lang="en-US" sz="1800" i="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4AC584B-15AE-4ECC-ABC7-E738CF126219}" type="slidenum">
              <a:rPr lang="sv-SE" smtClean="0"/>
              <a:t>36</a:t>
            </a:fld>
            <a:endParaRPr lang="sv-SE"/>
          </a:p>
        </p:txBody>
      </p:sp>
    </p:spTree>
    <p:extLst>
      <p:ext uri="{BB962C8B-B14F-4D97-AF65-F5344CB8AC3E}">
        <p14:creationId xmlns:p14="http://schemas.microsoft.com/office/powerpoint/2010/main" val="597553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20000"/>
              </a:lnSpc>
              <a:spcAft>
                <a:spcPts val="1200"/>
              </a:spcAft>
            </a:pP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have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lot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to be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proud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Jönköping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it's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not just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us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who</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think</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have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received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several</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over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years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buFont typeface="Arial" panose="020B0604020202020204" pitchFamily="34" charset="0"/>
              <a:buNone/>
            </a:pPr>
            <a:endParaRPr lang="en-US" sz="1800" kern="1200" dirty="0">
              <a:solidFill>
                <a:schemeClr val="tx1"/>
              </a:solidFill>
              <a:effectLst/>
              <a:latin typeface="+mn-lt"/>
              <a:ea typeface="+mn-ea"/>
              <a:cs typeface="+mn-cs"/>
            </a:endParaRP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tab pos="457200" algn="l"/>
              </a:tabLst>
              <a:defRPr/>
            </a:pP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Third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place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the </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Super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2024</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Super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three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categories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Metropolitan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Urban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Small Towns and Rural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Jönköping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has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subscribed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to a final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place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Urban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category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since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2019. In 2021 it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was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bronze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placement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2022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gold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2023 silver and in 2024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bronze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 strong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labor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market,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good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population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growth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sustainable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communities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good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schools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culture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leisure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These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all parameters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that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made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Jönköping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win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Super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2022 in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Urban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category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presented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by Dagens Samhälle.</a:t>
            </a:r>
          </a:p>
          <a:p>
            <a:pPr marL="0" lvl="0" indent="0">
              <a:lnSpc>
                <a:spcPct val="120000"/>
              </a:lnSpc>
              <a:spcAft>
                <a:spcPts val="1200"/>
              </a:spcAft>
              <a:buFont typeface="Arial" panose="020B0604020202020204" pitchFamily="34" charset="0"/>
              <a:buNone/>
              <a:tabLst>
                <a:tab pos="457200" algn="l"/>
              </a:tabLst>
            </a:pPr>
            <a:endParaRPr lang="en-GB"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most</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association-</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friendly</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motivation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highlights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long-term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work</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that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has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been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done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create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good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conditions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for associations and civil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society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through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collaboration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sustainable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innovative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investments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sports,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culture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civil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society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Jönköping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has for a long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time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created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good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conditions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for association and civil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society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life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through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collaboration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sustainable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innovative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investments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over 400 associations and civil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society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organisations, and a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high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proportion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association-</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run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sports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facilities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there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unique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opportunities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for associations to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grow</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develop</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support in the form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grants, practical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help</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clear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strategies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ensures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continued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strong association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community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prize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by: Sveriges Föreningar</a:t>
            </a:r>
          </a:p>
          <a:p>
            <a:pPr>
              <a:lnSpc>
                <a:spcPct val="120000"/>
              </a:lnSpc>
              <a:spcAft>
                <a:spcPts val="12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Sustainability</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Performance</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b="1"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b="1" dirty="0">
                <a:effectLst/>
                <a:latin typeface="Times New Roman" panose="02020603050405020304" pitchFamily="18" charset="0"/>
                <a:ea typeface="Times New Roman" panose="02020603050405020304" pitchFamily="18" charset="0"/>
                <a:cs typeface="Times New Roman" panose="02020603050405020304" pitchFamily="18" charset="0"/>
              </a:rPr>
              <a:t> 2023</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Jönköping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Municipality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Sustainability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Performance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2023 for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saving</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thousands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kilowatt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hours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during</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challenging</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electricity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shortages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high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electricity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prices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that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many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employees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have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contributed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through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energy-efficient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initiatives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large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and small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ways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best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sustainability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performance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year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is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by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magazine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Miljö &amp; Utveckling. A total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63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sustainability</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achievements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were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nominated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for the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which</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applies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initiatives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2023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but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was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awarded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in 2024.</a:t>
            </a:r>
            <a:br>
              <a:rPr lang="en-GB" sz="1800" kern="1200" dirty="0">
                <a:solidFill>
                  <a:schemeClr val="tx1"/>
                </a:solidFill>
                <a:effectLst/>
                <a:latin typeface="+mn-lt"/>
                <a:ea typeface="+mn-ea"/>
                <a:cs typeface="+mn-cs"/>
              </a:rPr>
            </a:br>
            <a:endParaRPr lang="sv-SE" sz="1800" b="0" i="0" kern="1200" dirty="0">
              <a:solidFill>
                <a:srgbClr val="333333"/>
              </a:solidFill>
              <a:effectLst/>
              <a:latin typeface="open sans" panose="020B0606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kern="1200" dirty="0">
                <a:solidFill>
                  <a:schemeClr val="tx1"/>
                </a:solidFill>
                <a:effectLst/>
                <a:latin typeface="+mn-lt"/>
                <a:ea typeface="+mn-ea"/>
                <a:cs typeface="+mn-cs"/>
              </a:rPr>
              <a:t>In Statistics Sweden’s citizen survey 2023, Jönköping Municipality’s results are above the national average in the majority of the survey’s questions. Overall, the results show that the municipal residents think that Jönköping municipality is a very good municipality to live in and that </a:t>
            </a:r>
            <a:r>
              <a:rPr lang="en-US" sz="2800" dirty="0"/>
              <a:t>the municipality manages its operations well and that you can recommend others to move here.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44546A"/>
                </a:solidFill>
                <a:effectLst/>
                <a:latin typeface="Arial" panose="020B0604020202020204" pitchFamily="34" charset="0"/>
                <a:ea typeface="Calibri" panose="020F0502020204030204" pitchFamily="34" charset="0"/>
              </a:rPr>
              <a:t>Our schools stand out as an area that consistently receives high ratings, from preschool to adult education. According to the education track, most respondents to the survey also believe that there are good opportunities to stay in the municipality while pursuing post-secondary studies. They also feel that there are good prospects for finding employment within a reasonable distance from where they live. In the realm of cultural life and meeting places, we also receive ratings above the national average. This includes questions about the availability of cafes and restaurants, playgrounds and parks, and the municipality's efforts to promote local cultural activities. There are also areas where we can improve, such as transparency and influence in local politics. Just like in the 2021 survey, there is only one question where the municipality's results are clearly below the national average: What do you think about the ease of transporting yourself by car?</a:t>
            </a:r>
            <a:endParaRPr lang="sv-SE"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sz="18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800" kern="1200" dirty="0">
                <a:solidFill>
                  <a:schemeClr val="tx1"/>
                </a:solidFill>
                <a:effectLst/>
                <a:latin typeface="+mn-lt"/>
                <a:ea typeface="+mn-ea"/>
                <a:cs typeface="+mn-cs"/>
              </a:rPr>
              <a:t>In 2019, Jönköping was named the city </a:t>
            </a:r>
            <a:r>
              <a:rPr lang="en-US" sz="1800" kern="1200" dirty="0" err="1">
                <a:solidFill>
                  <a:schemeClr val="tx1"/>
                </a:solidFill>
                <a:effectLst/>
                <a:latin typeface="+mn-lt"/>
                <a:ea typeface="+mn-ea"/>
                <a:cs typeface="+mn-cs"/>
              </a:rPr>
              <a:t>centre</a:t>
            </a:r>
            <a:r>
              <a:rPr lang="en-US" sz="1800" kern="1200" dirty="0">
                <a:solidFill>
                  <a:schemeClr val="tx1"/>
                </a:solidFill>
                <a:effectLst/>
                <a:latin typeface="+mn-lt"/>
                <a:ea typeface="+mn-ea"/>
                <a:cs typeface="+mn-cs"/>
              </a:rPr>
              <a:t> that has the best economic prerequisites according to a city survey run by the consulting company WSP. The survey covered 67 Swedish medium-sized and large city </a:t>
            </a:r>
            <a:r>
              <a:rPr lang="en-US" sz="1800" kern="1200" dirty="0" err="1">
                <a:solidFill>
                  <a:schemeClr val="tx1"/>
                </a:solidFill>
                <a:effectLst/>
                <a:latin typeface="+mn-lt"/>
                <a:ea typeface="+mn-ea"/>
                <a:cs typeface="+mn-cs"/>
              </a:rPr>
              <a:t>centres</a:t>
            </a:r>
            <a:r>
              <a:rPr lang="en-US" sz="1800" kern="1200" dirty="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37</a:t>
            </a:fld>
            <a:endParaRPr lang="sv-SE"/>
          </a:p>
        </p:txBody>
      </p:sp>
    </p:spTree>
    <p:extLst>
      <p:ext uri="{BB962C8B-B14F-4D97-AF65-F5344CB8AC3E}">
        <p14:creationId xmlns:p14="http://schemas.microsoft.com/office/powerpoint/2010/main" val="3229368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Thank</a:t>
            </a:r>
            <a:r>
              <a:rPr lang="sv-SE" dirty="0"/>
              <a:t> </a:t>
            </a:r>
            <a:r>
              <a:rPr lang="sv-SE" dirty="0" err="1"/>
              <a:t>you</a:t>
            </a:r>
            <a:r>
              <a:rPr lang="sv-SE" dirty="0"/>
              <a:t> for </a:t>
            </a:r>
            <a:r>
              <a:rPr lang="sv-SE" dirty="0" err="1"/>
              <a:t>listening</a:t>
            </a:r>
            <a:r>
              <a:rPr lang="sv-SE" dirty="0"/>
              <a:t>!</a:t>
            </a:r>
          </a:p>
        </p:txBody>
      </p:sp>
      <p:sp>
        <p:nvSpPr>
          <p:cNvPr id="4" name="Platshållare för bildnummer 3"/>
          <p:cNvSpPr>
            <a:spLocks noGrp="1"/>
          </p:cNvSpPr>
          <p:nvPr>
            <p:ph type="sldNum" sz="quarter" idx="5"/>
          </p:nvPr>
        </p:nvSpPr>
        <p:spPr/>
        <p:txBody>
          <a:bodyPr/>
          <a:lstStyle/>
          <a:p>
            <a:fld id="{04AC584B-15AE-4ECC-ABC7-E738CF126219}" type="slidenum">
              <a:rPr lang="sv-SE" smtClean="0"/>
              <a:t>38</a:t>
            </a:fld>
            <a:endParaRPr lang="sv-SE" dirty="0"/>
          </a:p>
        </p:txBody>
      </p:sp>
    </p:spTree>
    <p:extLst>
      <p:ext uri="{BB962C8B-B14F-4D97-AF65-F5344CB8AC3E}">
        <p14:creationId xmlns:p14="http://schemas.microsoft.com/office/powerpoint/2010/main" val="312348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här är vår övergripande kommun-presentation.</a:t>
            </a:r>
            <a:r>
              <a:rPr lang="sv-SE" baseline="0" dirty="0"/>
              <a:t> </a:t>
            </a:r>
            <a:br>
              <a:rPr lang="sv-SE" baseline="0" dirty="0"/>
            </a:br>
            <a:r>
              <a:rPr lang="sv-SE" baseline="0" dirty="0"/>
              <a:t>Den kan ses som ett stöd till dig som ska presentera kommunen - eller som en mall för att skapa en agenda.</a:t>
            </a:r>
          </a:p>
          <a:p>
            <a:r>
              <a:rPr lang="sv-SE" dirty="0"/>
              <a:t>Denna bild är</a:t>
            </a:r>
            <a:r>
              <a:rPr lang="sv-SE" baseline="0" dirty="0"/>
              <a:t> inte nödvändig att ha med i själva presentationen. </a:t>
            </a:r>
            <a:br>
              <a:rPr lang="sv-SE" baseline="0" dirty="0"/>
            </a:br>
            <a:endParaRPr lang="sv-SE" baseline="0" dirty="0"/>
          </a:p>
          <a:p>
            <a:r>
              <a:rPr lang="sv-SE" b="1" baseline="0" dirty="0"/>
              <a:t>SÅ HÄR ANVÄNDER DU PRESENTATIONEN:</a:t>
            </a:r>
            <a:endParaRPr lang="sv-SE" baseline="0" dirty="0"/>
          </a:p>
          <a:p>
            <a:pPr marL="171450" indent="-171450">
              <a:buFont typeface="Arial" panose="020B0604020202020204" pitchFamily="34" charset="0"/>
              <a:buChar char="•"/>
            </a:pPr>
            <a:r>
              <a:rPr lang="sv-SE" baseline="0" dirty="0"/>
              <a:t>Följ befintlig presentations struktur och upplägg.</a:t>
            </a:r>
          </a:p>
          <a:p>
            <a:pPr marL="171450" indent="-171450">
              <a:buFont typeface="Arial" panose="020B0604020202020204" pitchFamily="34" charset="0"/>
              <a:buChar char="•"/>
            </a:pPr>
            <a:r>
              <a:rPr lang="sv-SE" baseline="0" dirty="0"/>
              <a:t>Om du vill ta bort, dölja eller lägga till sidor går det bra – men ändra helst inte ordningen.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Om du vill lägga till fler kapitel/bilder finns det färdiga layouter att utgå från i de dolda bilderna på sida 3 och 4. Du hittar även fler layouter genom att infoga en ny sida vid pilen – under ”Ny bild” i menyn.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Om du vill infoga ett foto bakom balken (den blå sidfoten längst ner på varje sida), högerklicka på bilden och välj ”Formatera bakgrund”. Som fyllning väljer du ”Bild eller strukturfyllning” och sedan ”Infoga bild från fil”.</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i="1" baseline="0" dirty="0"/>
              <a:t>Lycka till med din presentation!</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4</a:t>
            </a:fld>
            <a:endParaRPr lang="sv-SE"/>
          </a:p>
        </p:txBody>
      </p:sp>
    </p:spTree>
    <p:extLst>
      <p:ext uri="{BB962C8B-B14F-4D97-AF65-F5344CB8AC3E}">
        <p14:creationId xmlns:p14="http://schemas.microsoft.com/office/powerpoint/2010/main" val="305491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dirty="0">
                <a:solidFill>
                  <a:schemeClr val="tx1"/>
                </a:solidFill>
                <a:effectLst/>
                <a:latin typeface="+mn-lt"/>
                <a:ea typeface="+mn-ea"/>
                <a:cs typeface="+mn-cs"/>
              </a:rPr>
              <a:t>Municipalities</a:t>
            </a:r>
            <a:r>
              <a:rPr lang="en-US" sz="1200" kern="1200" dirty="0">
                <a:solidFill>
                  <a:schemeClr val="tx1"/>
                </a:solidFill>
                <a:effectLst/>
                <a:latin typeface="+mn-lt"/>
                <a:ea typeface="+mn-ea"/>
                <a:cs typeface="+mn-cs"/>
              </a:rPr>
              <a:t> are responsible for most of the social services available where we live. The most extensive services include schools, social services, and care for the elderly. Municipalities are legally obliged to provide some services, while others are optional and decided by local politicians.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municipality has the right to make independent decisions and tax citizens to finance it’s activities.</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5</a:t>
            </a:fld>
            <a:endParaRPr lang="sv-SE"/>
          </a:p>
        </p:txBody>
      </p:sp>
    </p:spTree>
    <p:extLst>
      <p:ext uri="{BB962C8B-B14F-4D97-AF65-F5344CB8AC3E}">
        <p14:creationId xmlns:p14="http://schemas.microsoft.com/office/powerpoint/2010/main" val="143321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dirty="0">
                <a:solidFill>
                  <a:schemeClr val="tx1"/>
                </a:solidFill>
                <a:effectLst/>
                <a:latin typeface="+mn-lt"/>
                <a:ea typeface="+mn-ea"/>
                <a:cs typeface="+mn-cs"/>
              </a:rPr>
              <a:t>County councils and regions </a:t>
            </a:r>
            <a:r>
              <a:rPr lang="en-US" sz="1200" kern="1200" dirty="0">
                <a:solidFill>
                  <a:schemeClr val="tx1"/>
                </a:solidFill>
                <a:effectLst/>
                <a:latin typeface="+mn-lt"/>
                <a:ea typeface="+mn-ea"/>
                <a:cs typeface="+mn-cs"/>
              </a:rPr>
              <a:t>are responsible for services shared over large geographical areas and which often demand considerable financial resources. These include healthcare, dental care, and public transport. Voluntary activities include culture, tourism, and regional development. Regions are county councils with an extended responsibility for regional development.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Politicians in the municipal and county council </a:t>
            </a:r>
            <a:r>
              <a:rPr lang="en-US" sz="1200" kern="1200" dirty="0">
                <a:solidFill>
                  <a:schemeClr val="tx1"/>
                </a:solidFill>
                <a:effectLst/>
                <a:latin typeface="+mn-lt"/>
                <a:ea typeface="+mn-ea"/>
                <a:cs typeface="+mn-cs"/>
              </a:rPr>
              <a:t>are elected directly by citizens. There are municipal and county council elections every four years in conjunction with the parliamentary election.</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6</a:t>
            </a:fld>
            <a:endParaRPr lang="sv-SE"/>
          </a:p>
        </p:txBody>
      </p:sp>
    </p:spTree>
    <p:extLst>
      <p:ext uri="{BB962C8B-B14F-4D97-AF65-F5344CB8AC3E}">
        <p14:creationId xmlns:p14="http://schemas.microsoft.com/office/powerpoint/2010/main" val="251803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The Municipality of Jönköping is around 1,500 square </a:t>
            </a:r>
            <a:r>
              <a:rPr lang="en-US" sz="1200" kern="1200" dirty="0" err="1">
                <a:solidFill>
                  <a:schemeClr val="tx1"/>
                </a:solidFill>
                <a:effectLst/>
                <a:latin typeface="+mn-lt"/>
                <a:ea typeface="+mn-ea"/>
                <a:cs typeface="+mn-cs"/>
              </a:rPr>
              <a:t>kilometres</a:t>
            </a:r>
            <a:r>
              <a:rPr lang="en-US" sz="1200" kern="1200" dirty="0">
                <a:solidFill>
                  <a:schemeClr val="tx1"/>
                </a:solidFill>
                <a:effectLst/>
                <a:latin typeface="+mn-lt"/>
                <a:ea typeface="+mn-ea"/>
                <a:cs typeface="+mn-cs"/>
              </a:rPr>
              <a:t> in size – almost twice the size of the city of New York. It is an area of contrasts, transitioning between rural communities, towns large and small, dense forest, rich agricultural land, lakes, and watercourses. The Municipality of Jönköping is at the interface between town and country.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Jönköping, which is the largest urban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in the municipality, received its charter back in 1284. The municipality also includes the historic town of </a:t>
            </a:r>
            <a:r>
              <a:rPr lang="en-US" sz="1200" kern="1200" dirty="0" err="1">
                <a:solidFill>
                  <a:schemeClr val="tx1"/>
                </a:solidFill>
                <a:effectLst/>
                <a:latin typeface="+mn-lt"/>
                <a:ea typeface="+mn-ea"/>
                <a:cs typeface="+mn-cs"/>
              </a:rPr>
              <a:t>Gränna</a:t>
            </a:r>
            <a:r>
              <a:rPr lang="en-US" sz="1200" kern="1200" dirty="0">
                <a:solidFill>
                  <a:schemeClr val="tx1"/>
                </a:solidFill>
                <a:effectLst/>
                <a:latin typeface="+mn-lt"/>
                <a:ea typeface="+mn-ea"/>
                <a:cs typeface="+mn-cs"/>
              </a:rPr>
              <a:t>, founded in 1652, and </a:t>
            </a:r>
            <a:r>
              <a:rPr lang="en-US" sz="1200" kern="1200" dirty="0" err="1">
                <a:solidFill>
                  <a:schemeClr val="tx1"/>
                </a:solidFill>
                <a:effectLst/>
                <a:latin typeface="+mn-lt"/>
                <a:ea typeface="+mn-ea"/>
                <a:cs typeface="+mn-cs"/>
              </a:rPr>
              <a:t>Huskvarna</a:t>
            </a:r>
            <a:r>
              <a:rPr lang="en-US" sz="1200" kern="1200" dirty="0">
                <a:solidFill>
                  <a:schemeClr val="tx1"/>
                </a:solidFill>
                <a:effectLst/>
                <a:latin typeface="+mn-lt"/>
                <a:ea typeface="+mn-ea"/>
                <a:cs typeface="+mn-cs"/>
              </a:rPr>
              <a:t>, which dates back to the 17th century but did not officially become a town until 1911. Lake </a:t>
            </a:r>
            <a:r>
              <a:rPr lang="en-US" sz="1200" kern="1200" dirty="0" err="1">
                <a:solidFill>
                  <a:schemeClr val="tx1"/>
                </a:solidFill>
                <a:effectLst/>
                <a:latin typeface="+mn-lt"/>
                <a:ea typeface="+mn-ea"/>
                <a:cs typeface="+mn-cs"/>
              </a:rPr>
              <a:t>Vättern</a:t>
            </a:r>
            <a:r>
              <a:rPr lang="en-US" sz="1200" kern="1200" dirty="0">
                <a:solidFill>
                  <a:schemeClr val="tx1"/>
                </a:solidFill>
                <a:effectLst/>
                <a:latin typeface="+mn-lt"/>
                <a:ea typeface="+mn-ea"/>
                <a:cs typeface="+mn-cs"/>
              </a:rPr>
              <a:t> and the large island of </a:t>
            </a:r>
            <a:r>
              <a:rPr lang="en-US" sz="1200" kern="1200" dirty="0" err="1">
                <a:solidFill>
                  <a:schemeClr val="tx1"/>
                </a:solidFill>
                <a:effectLst/>
                <a:latin typeface="+mn-lt"/>
                <a:ea typeface="+mn-ea"/>
                <a:cs typeface="+mn-cs"/>
              </a:rPr>
              <a:t>Visingsö</a:t>
            </a:r>
            <a:r>
              <a:rPr lang="en-US" sz="1200" kern="1200" dirty="0">
                <a:solidFill>
                  <a:schemeClr val="tx1"/>
                </a:solidFill>
                <a:effectLst/>
                <a:latin typeface="+mn-lt"/>
                <a:ea typeface="+mn-ea"/>
                <a:cs typeface="+mn-cs"/>
              </a:rPr>
              <a:t> are also part of the Municipality of Jönköping.</a:t>
            </a:r>
          </a:p>
          <a:p>
            <a:endParaRPr lang="sv-SE" dirty="0"/>
          </a:p>
        </p:txBody>
      </p:sp>
      <p:sp>
        <p:nvSpPr>
          <p:cNvPr id="4" name="Platshållare för bildnummer 3"/>
          <p:cNvSpPr>
            <a:spLocks noGrp="1"/>
          </p:cNvSpPr>
          <p:nvPr>
            <p:ph type="sldNum" sz="quarter" idx="10"/>
          </p:nvPr>
        </p:nvSpPr>
        <p:spPr/>
        <p:txBody>
          <a:bodyPr/>
          <a:lstStyle/>
          <a:p>
            <a:fld id="{04AC584B-15AE-4ECC-ABC7-E738CF126219}" type="slidenum">
              <a:rPr lang="sv-SE" smtClean="0"/>
              <a:t>7</a:t>
            </a:fld>
            <a:endParaRPr lang="sv-SE"/>
          </a:p>
        </p:txBody>
      </p:sp>
    </p:spTree>
    <p:extLst>
      <p:ext uri="{BB962C8B-B14F-4D97-AF65-F5344CB8AC3E}">
        <p14:creationId xmlns:p14="http://schemas.microsoft.com/office/powerpoint/2010/main" val="162671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All residents of Jönköping municipality daily utilize the public services provided by the municipality.</a:t>
            </a:r>
          </a:p>
          <a:p>
            <a:endParaRPr lang="en-US" dirty="0"/>
          </a:p>
          <a:p>
            <a:r>
              <a:rPr lang="en-US" dirty="0"/>
              <a:t>Our mission is to ensure the availability of childcare, preschool, compulsory school, high school, and adapted school. We arrange municipal adult education, Swedish for immigrants (SFI), and social services.</a:t>
            </a:r>
          </a:p>
          <a:p>
            <a:endParaRPr lang="en-US" dirty="0"/>
          </a:p>
          <a:p>
            <a:r>
              <a:rPr lang="en-US" dirty="0"/>
              <a:t>We provide care for the elderly and for individuals with disabilities.</a:t>
            </a:r>
          </a:p>
          <a:p>
            <a:endParaRPr lang="en-US" dirty="0"/>
          </a:p>
          <a:p>
            <a:r>
              <a:rPr lang="en-US" dirty="0"/>
              <a:t>We are responsible for spatial planning and new constructions and ensure the availability of housing.</a:t>
            </a:r>
          </a:p>
          <a:p>
            <a:endParaRPr lang="en-US" dirty="0"/>
          </a:p>
          <a:p>
            <a:r>
              <a:rPr lang="en-US" dirty="0"/>
              <a:t>We ensure health and environmental protection, cleanliness, and proper waste disposal.</a:t>
            </a:r>
          </a:p>
          <a:p>
            <a:endParaRPr lang="en-US" dirty="0"/>
          </a:p>
          <a:p>
            <a:r>
              <a:rPr lang="en-US" dirty="0"/>
              <a:t>We have emergency services, handle crises during societal disruptions, and together with other actors, protect and defend society in times of war or threat of war.</a:t>
            </a:r>
          </a:p>
          <a:p>
            <a:endParaRPr lang="en-US" dirty="0"/>
          </a:p>
          <a:p>
            <a:r>
              <a:rPr lang="en-US" dirty="0"/>
              <a:t>We ensure the availability of water and sewage services and libraries.</a:t>
            </a:r>
          </a:p>
          <a:p>
            <a:endParaRPr lang="en-US" dirty="0"/>
          </a:p>
          <a:p>
            <a:r>
              <a:rPr lang="en-US" dirty="0"/>
              <a:t>We create opportunities for residents to engage in leisure activities and experience Jönköping municipality.</a:t>
            </a:r>
          </a:p>
          <a:p>
            <a:endParaRPr lang="en-US"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8</a:t>
            </a:fld>
            <a:endParaRPr lang="sv-SE"/>
          </a:p>
        </p:txBody>
      </p:sp>
    </p:spTree>
    <p:extLst>
      <p:ext uri="{BB962C8B-B14F-4D97-AF65-F5344CB8AC3E}">
        <p14:creationId xmlns:p14="http://schemas.microsoft.com/office/powerpoint/2010/main" val="414674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0" i="0" dirty="0">
                <a:solidFill>
                  <a:srgbClr val="0D0D0D"/>
                </a:solidFill>
                <a:effectLst/>
                <a:latin typeface="Söhne"/>
              </a:rPr>
              <a:t>Those of us working within Jönköping municipality, both elected officials and employees, share a common responsibility. Our collective mission is to ensure that all residents, visitors, and individuals living in our municipality have their rights fulfilled, receive excellent service, and are treated equitably.</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04AC584B-15AE-4ECC-ABC7-E738CF126219}" type="slidenum">
              <a:rPr lang="sv-SE" smtClean="0"/>
              <a:t>9</a:t>
            </a:fld>
            <a:endParaRPr lang="sv-SE"/>
          </a:p>
        </p:txBody>
      </p:sp>
    </p:spTree>
    <p:extLst>
      <p:ext uri="{BB962C8B-B14F-4D97-AF65-F5344CB8AC3E}">
        <p14:creationId xmlns:p14="http://schemas.microsoft.com/office/powerpoint/2010/main" val="973477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524000" y="1122363"/>
            <a:ext cx="9144000" cy="2419092"/>
          </a:xfrm>
        </p:spPr>
        <p:txBody>
          <a:bodyPr anchor="b"/>
          <a:lstStyle>
            <a:lvl1pPr algn="ctr">
              <a:defRPr sz="5000" b="1"/>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524000" y="3840336"/>
            <a:ext cx="9144000" cy="1417463"/>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7" name="Platshållare för datum 6">
            <a:extLst>
              <a:ext uri="{FF2B5EF4-FFF2-40B4-BE49-F238E27FC236}">
                <a16:creationId xmlns:a16="http://schemas.microsoft.com/office/drawing/2014/main" id="{A008F77A-0ED2-412B-8405-427215C0C2B6}"/>
              </a:ext>
            </a:extLst>
          </p:cNvPr>
          <p:cNvSpPr>
            <a:spLocks noGrp="1"/>
          </p:cNvSpPr>
          <p:nvPr>
            <p:ph type="dt" sz="half" idx="10"/>
          </p:nvPr>
        </p:nvSpPr>
        <p:spPr/>
        <p:txBody>
          <a:bodyPr/>
          <a:lstStyle/>
          <a:p>
            <a:fld id="{418BC930-FFCF-4D3A-98FD-227C92BEE507}" type="datetime1">
              <a:rPr lang="sv-SE" smtClean="0"/>
              <a:t>2025-04-24</a:t>
            </a:fld>
            <a:endParaRPr lang="sv-SE" dirty="0"/>
          </a:p>
        </p:txBody>
      </p:sp>
      <p:sp>
        <p:nvSpPr>
          <p:cNvPr id="8" name="Platshållare för sidfot 7">
            <a:extLst>
              <a:ext uri="{FF2B5EF4-FFF2-40B4-BE49-F238E27FC236}">
                <a16:creationId xmlns:a16="http://schemas.microsoft.com/office/drawing/2014/main" id="{C74D673F-FC12-4180-98CC-387630F73ABA}"/>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4D6B4D13-C770-487F-BD62-D6399A3C2F39}"/>
              </a:ext>
            </a:extLst>
          </p:cNvPr>
          <p:cNvSpPr>
            <a:spLocks noGrp="1"/>
          </p:cNvSpPr>
          <p:nvPr>
            <p:ph type="sldNum" sz="quarter" idx="12"/>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04" userDrawn="1">
          <p15:clr>
            <a:srgbClr val="FBAE40"/>
          </p15:clr>
        </p15:guide>
        <p15:guide id="4" pos="7488" userDrawn="1">
          <p15:clr>
            <a:srgbClr val="FBAE40"/>
          </p15:clr>
        </p15:guide>
        <p15:guide id="5" orient="horz" pos="192" userDrawn="1">
          <p15:clr>
            <a:srgbClr val="FBAE40"/>
          </p15:clr>
        </p15:guide>
        <p15:guide id="6" orient="horz" pos="41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F8BAA80-31FA-4A21-B7DE-B41222CF573D}" type="datetime1">
              <a:rPr lang="sv-SE" smtClean="0"/>
              <a:t>2025-04-24</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C1166696-C24A-46E5-A61A-5922ABF1D216}"/>
              </a:ext>
            </a:extLst>
          </p:cNvPr>
          <p:cNvSpPr>
            <a:spLocks noGrp="1"/>
          </p:cNvSpPr>
          <p:nvPr>
            <p:ph type="sldNum" sz="quarter" idx="12"/>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21932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E66645AD-23E8-4B16-A155-D14305C7A14F}" type="datetime1">
              <a:rPr lang="sv-SE" smtClean="0"/>
              <a:t>2025-04-24</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F2EB2739-C0FF-4B39-A056-9F10A1E29E27}"/>
              </a:ext>
            </a:extLst>
          </p:cNvPr>
          <p:cNvSpPr>
            <a:spLocks noGrp="1"/>
          </p:cNvSpPr>
          <p:nvPr>
            <p:ph type="sldNum" sz="quarter" idx="12"/>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180042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lut">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676275" y="2005965"/>
            <a:ext cx="10823575" cy="2419092"/>
          </a:xfrm>
        </p:spPr>
        <p:txBody>
          <a:bodyPr anchor="t"/>
          <a:lstStyle>
            <a:lvl1pPr algn="ctr">
              <a:defRPr sz="5000" b="1"/>
            </a:lvl1pPr>
          </a:lstStyle>
          <a:p>
            <a:r>
              <a:rPr lang="sv-SE"/>
              <a:t>Klicka här för att ändra format</a:t>
            </a:r>
            <a:endParaRPr lang="sv-SE" dirty="0"/>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0E5FD990-A55C-4C3D-B434-8C09CC184526}" type="datetime1">
              <a:rPr lang="sv-SE" smtClean="0"/>
              <a:t>2025-04-24</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dirty="0"/>
          </a:p>
        </p:txBody>
      </p:sp>
      <p:sp>
        <p:nvSpPr>
          <p:cNvPr id="3" name="Platshållare för bildnummer 2">
            <a:extLst>
              <a:ext uri="{FF2B5EF4-FFF2-40B4-BE49-F238E27FC236}">
                <a16:creationId xmlns:a16="http://schemas.microsoft.com/office/drawing/2014/main" id="{C408EB33-9B11-4F5A-A9CF-46F4E946108C}"/>
              </a:ext>
            </a:extLst>
          </p:cNvPr>
          <p:cNvSpPr>
            <a:spLocks noGrp="1"/>
          </p:cNvSpPr>
          <p:nvPr>
            <p:ph type="sldNum" sz="quarter" idx="12"/>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218195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04" userDrawn="1">
          <p15:clr>
            <a:srgbClr val="FBAE40"/>
          </p15:clr>
        </p15:guide>
        <p15:guide id="4" pos="7488" userDrawn="1">
          <p15:clr>
            <a:srgbClr val="FBAE40"/>
          </p15:clr>
        </p15:guide>
        <p15:guide id="5" orient="horz" pos="192" userDrawn="1">
          <p15:clr>
            <a:srgbClr val="FBAE40"/>
          </p15:clr>
        </p15:guide>
        <p15:guide id="6" orient="horz" pos="41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524000" y="1122363"/>
            <a:ext cx="9144000" cy="2419092"/>
          </a:xfrm>
        </p:spPr>
        <p:txBody>
          <a:bodyPr anchor="b"/>
          <a:lstStyle>
            <a:lvl1pPr algn="ctr">
              <a:defRPr sz="5000" b="1">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524000" y="3840336"/>
            <a:ext cx="9144000" cy="1417463"/>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623517C2-CED2-4B32-9119-E96DBFBDE218}" type="datetime1">
              <a:rPr lang="sv-SE" smtClean="0"/>
              <a:t>2025-04-24</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bg1"/>
                </a:solidFill>
              </a:defRPr>
            </a:lvl1pPr>
          </a:lstStyle>
          <a:p>
            <a:endParaRPr lang="sv-SE" dirty="0"/>
          </a:p>
        </p:txBody>
      </p:sp>
      <p:grpSp>
        <p:nvGrpSpPr>
          <p:cNvPr id="7" name="Grupp 6">
            <a:extLst>
              <a:ext uri="{FF2B5EF4-FFF2-40B4-BE49-F238E27FC236}">
                <a16:creationId xmlns:a16="http://schemas.microsoft.com/office/drawing/2014/main" id="{F192A4F0-0C26-4503-85B7-90B501616B0D}"/>
              </a:ext>
            </a:extLst>
          </p:cNvPr>
          <p:cNvGrpSpPr/>
          <p:nvPr userDrawn="1"/>
        </p:nvGrpSpPr>
        <p:grpSpPr>
          <a:xfrm>
            <a:off x="276224" y="5972873"/>
            <a:ext cx="11610975" cy="635085"/>
            <a:chOff x="276224" y="5972873"/>
            <a:chExt cx="11610975" cy="635085"/>
          </a:xfrm>
        </p:grpSpPr>
        <p:pic>
          <p:nvPicPr>
            <p:cNvPr id="8" name="Bild 7">
              <a:extLst>
                <a:ext uri="{FF2B5EF4-FFF2-40B4-BE49-F238E27FC236}">
                  <a16:creationId xmlns:a16="http://schemas.microsoft.com/office/drawing/2014/main" id="{21B96648-2079-4202-A2DE-F814EED72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24" y="5972873"/>
              <a:ext cx="11610975" cy="165190"/>
            </a:xfrm>
            <a:prstGeom prst="rect">
              <a:avLst/>
            </a:prstGeom>
          </p:spPr>
        </p:pic>
        <p:grpSp>
          <p:nvGrpSpPr>
            <p:cNvPr id="9" name="Bild 7">
              <a:extLst>
                <a:ext uri="{FF2B5EF4-FFF2-40B4-BE49-F238E27FC236}">
                  <a16:creationId xmlns:a16="http://schemas.microsoft.com/office/drawing/2014/main" id="{150B4389-83F3-4189-BB24-B08D93A63DE5}"/>
                </a:ext>
              </a:extLst>
            </p:cNvPr>
            <p:cNvGrpSpPr/>
            <p:nvPr userDrawn="1"/>
          </p:nvGrpSpPr>
          <p:grpSpPr>
            <a:xfrm>
              <a:off x="10331566" y="6187753"/>
              <a:ext cx="1228230" cy="389397"/>
              <a:chOff x="10331566" y="6187753"/>
              <a:chExt cx="1228230" cy="389397"/>
            </a:xfrm>
            <a:solidFill>
              <a:schemeClr val="bg1"/>
            </a:solidFill>
          </p:grpSpPr>
          <p:sp>
            <p:nvSpPr>
              <p:cNvPr id="26" name="Frihandsfigur: Form 25">
                <a:extLst>
                  <a:ext uri="{FF2B5EF4-FFF2-40B4-BE49-F238E27FC236}">
                    <a16:creationId xmlns:a16="http://schemas.microsoft.com/office/drawing/2014/main" id="{2E8F5777-8BD9-435F-806C-177DCC68CA6C}"/>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solidFill>
                    <a:schemeClr val="bg1"/>
                  </a:solidFill>
                </a:endParaRPr>
              </a:p>
            </p:txBody>
          </p:sp>
          <p:sp>
            <p:nvSpPr>
              <p:cNvPr id="27" name="Frihandsfigur: Form 26">
                <a:extLst>
                  <a:ext uri="{FF2B5EF4-FFF2-40B4-BE49-F238E27FC236}">
                    <a16:creationId xmlns:a16="http://schemas.microsoft.com/office/drawing/2014/main" id="{7D380169-0F98-4302-ACF3-27F23C467809}"/>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solidFill>
                    <a:schemeClr val="bg1"/>
                  </a:solidFill>
                </a:endParaRPr>
              </a:p>
            </p:txBody>
          </p:sp>
          <p:sp>
            <p:nvSpPr>
              <p:cNvPr id="28" name="Frihandsfigur: Form 27">
                <a:extLst>
                  <a:ext uri="{FF2B5EF4-FFF2-40B4-BE49-F238E27FC236}">
                    <a16:creationId xmlns:a16="http://schemas.microsoft.com/office/drawing/2014/main" id="{5CC73DAD-2B60-4111-93E8-17D2CCDA3ACF}"/>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29" name="Frihandsfigur: Form 28">
                <a:extLst>
                  <a:ext uri="{FF2B5EF4-FFF2-40B4-BE49-F238E27FC236}">
                    <a16:creationId xmlns:a16="http://schemas.microsoft.com/office/drawing/2014/main" id="{DAF2CE0A-4302-44F3-93EC-9FD2D789D11B}"/>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0" name="Frihandsfigur: Form 29">
                <a:extLst>
                  <a:ext uri="{FF2B5EF4-FFF2-40B4-BE49-F238E27FC236}">
                    <a16:creationId xmlns:a16="http://schemas.microsoft.com/office/drawing/2014/main" id="{7B4C2FCD-0DB9-456B-AA1B-57BF8F33D8B7}"/>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solidFill>
                    <a:schemeClr val="bg1"/>
                  </a:solidFill>
                </a:endParaRPr>
              </a:p>
            </p:txBody>
          </p:sp>
          <p:sp>
            <p:nvSpPr>
              <p:cNvPr id="31" name="Frihandsfigur: Form 30">
                <a:extLst>
                  <a:ext uri="{FF2B5EF4-FFF2-40B4-BE49-F238E27FC236}">
                    <a16:creationId xmlns:a16="http://schemas.microsoft.com/office/drawing/2014/main" id="{C23C41D0-BF90-4756-B081-B627AFD6E839}"/>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2" name="Frihandsfigur: Form 31">
                <a:extLst>
                  <a:ext uri="{FF2B5EF4-FFF2-40B4-BE49-F238E27FC236}">
                    <a16:creationId xmlns:a16="http://schemas.microsoft.com/office/drawing/2014/main" id="{389F48B3-28CA-4400-97C2-7EC07E34E022}"/>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3" name="Frihandsfigur: Form 32">
                <a:extLst>
                  <a:ext uri="{FF2B5EF4-FFF2-40B4-BE49-F238E27FC236}">
                    <a16:creationId xmlns:a16="http://schemas.microsoft.com/office/drawing/2014/main" id="{CE54994E-D617-489A-9DAC-D3CF9CD61BD7}"/>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4" name="Frihandsfigur: Form 33">
                <a:extLst>
                  <a:ext uri="{FF2B5EF4-FFF2-40B4-BE49-F238E27FC236}">
                    <a16:creationId xmlns:a16="http://schemas.microsoft.com/office/drawing/2014/main" id="{D0BA2405-7988-419F-9B78-FA01C3C8FF7D}"/>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solidFill>
                    <a:schemeClr val="bg1"/>
                  </a:solidFill>
                </a:endParaRPr>
              </a:p>
            </p:txBody>
          </p:sp>
          <p:sp>
            <p:nvSpPr>
              <p:cNvPr id="35" name="Frihandsfigur: Form 34">
                <a:extLst>
                  <a:ext uri="{FF2B5EF4-FFF2-40B4-BE49-F238E27FC236}">
                    <a16:creationId xmlns:a16="http://schemas.microsoft.com/office/drawing/2014/main" id="{B7B6EF10-816C-41AA-9CCB-2554B9B2EDB0}"/>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solidFill>
                    <a:schemeClr val="bg1"/>
                  </a:solidFill>
                </a:endParaRPr>
              </a:p>
            </p:txBody>
          </p:sp>
          <p:sp>
            <p:nvSpPr>
              <p:cNvPr id="36" name="Frihandsfigur: Form 35">
                <a:extLst>
                  <a:ext uri="{FF2B5EF4-FFF2-40B4-BE49-F238E27FC236}">
                    <a16:creationId xmlns:a16="http://schemas.microsoft.com/office/drawing/2014/main" id="{BD709BE6-5372-43A6-B7E6-61121CE2E825}"/>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solidFill>
                    <a:schemeClr val="bg1"/>
                  </a:solidFill>
                </a:endParaRPr>
              </a:p>
            </p:txBody>
          </p:sp>
          <p:sp>
            <p:nvSpPr>
              <p:cNvPr id="37" name="Frihandsfigur: Form 36">
                <a:extLst>
                  <a:ext uri="{FF2B5EF4-FFF2-40B4-BE49-F238E27FC236}">
                    <a16:creationId xmlns:a16="http://schemas.microsoft.com/office/drawing/2014/main" id="{F7907C0C-33A8-48B1-9E7D-0BE5552AE4AF}"/>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solidFill>
                    <a:schemeClr val="bg1"/>
                  </a:solidFill>
                </a:endParaRPr>
              </a:p>
            </p:txBody>
          </p:sp>
          <p:sp>
            <p:nvSpPr>
              <p:cNvPr id="38" name="Frihandsfigur: Form 37">
                <a:extLst>
                  <a:ext uri="{FF2B5EF4-FFF2-40B4-BE49-F238E27FC236}">
                    <a16:creationId xmlns:a16="http://schemas.microsoft.com/office/drawing/2014/main" id="{58D2D300-BAF2-4DA0-9BC0-3915AD639A4C}"/>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39" name="Frihandsfigur: Form 38">
                <a:extLst>
                  <a:ext uri="{FF2B5EF4-FFF2-40B4-BE49-F238E27FC236}">
                    <a16:creationId xmlns:a16="http://schemas.microsoft.com/office/drawing/2014/main" id="{77E3702B-59B4-4AE1-866C-3AD98BAD181B}"/>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0" name="Frihandsfigur: Form 39">
                <a:extLst>
                  <a:ext uri="{FF2B5EF4-FFF2-40B4-BE49-F238E27FC236}">
                    <a16:creationId xmlns:a16="http://schemas.microsoft.com/office/drawing/2014/main" id="{0FE3E8CE-0BEB-4705-A673-1D722EA6D006}"/>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0" name="Bild 7">
              <a:extLst>
                <a:ext uri="{FF2B5EF4-FFF2-40B4-BE49-F238E27FC236}">
                  <a16:creationId xmlns:a16="http://schemas.microsoft.com/office/drawing/2014/main" id="{DE546A68-5D30-44F2-812C-D8FC6D07CE56}"/>
                </a:ext>
              </a:extLst>
            </p:cNvPr>
            <p:cNvGrpSpPr/>
            <p:nvPr userDrawn="1"/>
          </p:nvGrpSpPr>
          <p:grpSpPr>
            <a:xfrm>
              <a:off x="9962286" y="6237019"/>
              <a:ext cx="1335030" cy="370939"/>
              <a:chOff x="9962286" y="6237019"/>
              <a:chExt cx="1335030" cy="370939"/>
            </a:xfrm>
            <a:solidFill>
              <a:schemeClr val="bg1"/>
            </a:solidFill>
          </p:grpSpPr>
          <p:sp>
            <p:nvSpPr>
              <p:cNvPr id="24" name="Frihandsfigur: Form 23">
                <a:extLst>
                  <a:ext uri="{FF2B5EF4-FFF2-40B4-BE49-F238E27FC236}">
                    <a16:creationId xmlns:a16="http://schemas.microsoft.com/office/drawing/2014/main" id="{E4B5585B-C9E0-4B16-B440-3C655C37D615}"/>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solidFill>
                    <a:schemeClr val="bg1"/>
                  </a:solidFill>
                </a:endParaRPr>
              </a:p>
            </p:txBody>
          </p:sp>
          <p:sp>
            <p:nvSpPr>
              <p:cNvPr id="25" name="Frihandsfigur: Form 24">
                <a:extLst>
                  <a:ext uri="{FF2B5EF4-FFF2-40B4-BE49-F238E27FC236}">
                    <a16:creationId xmlns:a16="http://schemas.microsoft.com/office/drawing/2014/main" id="{D3A4D2AE-12ED-4B29-918F-75BE794B5D0B}"/>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1" name="Bild 7">
              <a:extLst>
                <a:ext uri="{FF2B5EF4-FFF2-40B4-BE49-F238E27FC236}">
                  <a16:creationId xmlns:a16="http://schemas.microsoft.com/office/drawing/2014/main" id="{EF70DF54-2452-42CE-BECA-532BF1C99CAA}"/>
                </a:ext>
              </a:extLst>
            </p:cNvPr>
            <p:cNvGrpSpPr/>
            <p:nvPr userDrawn="1"/>
          </p:nvGrpSpPr>
          <p:grpSpPr>
            <a:xfrm>
              <a:off x="10000063" y="6286102"/>
              <a:ext cx="218126" cy="223385"/>
              <a:chOff x="10000063" y="6286102"/>
              <a:chExt cx="218126" cy="223385"/>
            </a:xfrm>
            <a:solidFill>
              <a:schemeClr val="bg1"/>
            </a:solidFill>
          </p:grpSpPr>
          <p:sp>
            <p:nvSpPr>
              <p:cNvPr id="13" name="Frihandsfigur: Form 12">
                <a:extLst>
                  <a:ext uri="{FF2B5EF4-FFF2-40B4-BE49-F238E27FC236}">
                    <a16:creationId xmlns:a16="http://schemas.microsoft.com/office/drawing/2014/main" id="{B1B82D3D-4FFE-45F8-80EE-A8DA94233FFB}"/>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CE2ECDCB-0F05-48A5-BF4E-D9CFDFC0A6D3}"/>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8791D9C1-AAE8-4A73-B465-572C996CD8B4}"/>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CD133DEA-D5C6-46A7-B1FD-F6477BE245D0}"/>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4CB3D09B-DD73-437C-8206-94BF5F3130FF}"/>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14CB822D-AEA8-4388-B256-235EFC4EC5F1}"/>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59AED15C-3781-44FB-BF8E-2DBF461A1BBF}"/>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83EF87F3-0421-4A24-BEE1-9F76A18743E6}"/>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EFFF3147-B19F-43F2-8460-35239ECEA5F7}"/>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A70D4FCE-5842-4F79-A463-739EE91A05A3}"/>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539BB035-12BD-4F5D-A711-31C4A6309800}"/>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sp>
          <p:nvSpPr>
            <p:cNvPr id="12" name="textruta 11">
              <a:extLst>
                <a:ext uri="{FF2B5EF4-FFF2-40B4-BE49-F238E27FC236}">
                  <a16:creationId xmlns:a16="http://schemas.microsoft.com/office/drawing/2014/main" id="{D1026F2A-EA2E-4351-A08E-DBB7CF5328AF}"/>
                </a:ext>
              </a:extLst>
            </p:cNvPr>
            <p:cNvSpPr txBox="1"/>
            <p:nvPr userDrawn="1"/>
          </p:nvSpPr>
          <p:spPr>
            <a:xfrm>
              <a:off x="542923" y="6235525"/>
              <a:ext cx="1367682" cy="323165"/>
            </a:xfrm>
            <a:prstGeom prst="rect">
              <a:avLst/>
            </a:prstGeom>
            <a:noFill/>
          </p:spPr>
          <p:txBody>
            <a:bodyPr wrap="none" rtlCol="0">
              <a:spAutoFit/>
            </a:bodyPr>
            <a:lstStyle/>
            <a:p>
              <a:r>
                <a:rPr lang="sv-SE" sz="1500" b="1" dirty="0">
                  <a:solidFill>
                    <a:schemeClr val="bg1"/>
                  </a:solidFill>
                </a:rPr>
                <a:t>jonkoping.se</a:t>
              </a:r>
            </a:p>
          </p:txBody>
        </p:sp>
      </p:grpSp>
      <p:sp>
        <p:nvSpPr>
          <p:cNvPr id="6" name="Platshållare för bildnummer 5">
            <a:extLst>
              <a:ext uri="{FF2B5EF4-FFF2-40B4-BE49-F238E27FC236}">
                <a16:creationId xmlns:a16="http://schemas.microsoft.com/office/drawing/2014/main" id="{847B5247-350E-459E-B2C0-691FEB7D1367}"/>
              </a:ext>
            </a:extLst>
          </p:cNvPr>
          <p:cNvSpPr>
            <a:spLocks noGrp="1"/>
          </p:cNvSpPr>
          <p:nvPr>
            <p:ph type="sldNum" sz="quarter" idx="12"/>
          </p:nvPr>
        </p:nvSpPr>
        <p:spPr/>
        <p:txBody>
          <a:bodyPr/>
          <a:lstStyle>
            <a:lvl1pPr>
              <a:defRPr>
                <a:solidFill>
                  <a:schemeClr val="bg1"/>
                </a:solidFill>
              </a:defRPr>
            </a:lvl1pPr>
          </a:lstStyle>
          <a:p>
            <a:fld id="{1530FA24-EA69-48AB-999F-0B3AF33E8E8C}" type="slidenum">
              <a:rPr lang="sv-SE" smtClean="0"/>
              <a:pPr/>
              <a:t>‹#›</a:t>
            </a:fld>
            <a:endParaRPr lang="sv-SE" dirty="0"/>
          </a:p>
        </p:txBody>
      </p:sp>
      <p:sp>
        <p:nvSpPr>
          <p:cNvPr id="41" name="textruta 40">
            <a:extLst>
              <a:ext uri="{FF2B5EF4-FFF2-40B4-BE49-F238E27FC236}">
                <a16:creationId xmlns:a16="http://schemas.microsoft.com/office/drawing/2014/main" id="{ADF8137D-CDDC-4470-AA76-ACBEB214B685}"/>
              </a:ext>
            </a:extLst>
          </p:cNvPr>
          <p:cNvSpPr txBox="1"/>
          <p:nvPr userDrawn="1">
            <p:custDataLst>
              <p:tags r:id="rId1"/>
            </p:custDataLst>
          </p:nvPr>
        </p:nvSpPr>
        <p:spPr>
          <a:xfrm>
            <a:off x="8110329" y="272535"/>
            <a:ext cx="3404333" cy="184666"/>
          </a:xfrm>
          <a:prstGeom prst="rect">
            <a:avLst/>
          </a:prstGeom>
          <a:noFill/>
        </p:spPr>
        <p:txBody>
          <a:bodyPr wrap="square" lIns="0" tIns="0" rIns="0" bIns="0" rtlCol="0">
            <a:spAutoFit/>
          </a:bodyPr>
          <a:lstStyle/>
          <a:p>
            <a:pPr algn="r"/>
            <a:endParaRPr lang="sv-SE" sz="1200" b="1" dirty="0">
              <a:solidFill>
                <a:schemeClr val="bg1"/>
              </a:solidFill>
            </a:endParaRPr>
          </a:p>
        </p:txBody>
      </p:sp>
    </p:spTree>
    <p:extLst>
      <p:ext uri="{BB962C8B-B14F-4D97-AF65-F5344CB8AC3E}">
        <p14:creationId xmlns:p14="http://schemas.microsoft.com/office/powerpoint/2010/main" val="35877305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04" userDrawn="1">
          <p15:clr>
            <a:srgbClr val="FBAE40"/>
          </p15:clr>
        </p15:guide>
        <p15:guide id="4" pos="7488" userDrawn="1">
          <p15:clr>
            <a:srgbClr val="FBAE40"/>
          </p15:clr>
        </p15:guide>
        <p15:guide id="5" orient="horz" pos="192" userDrawn="1">
          <p15:clr>
            <a:srgbClr val="FBAE40"/>
          </p15:clr>
        </p15:guide>
        <p15:guide id="6" orient="horz"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solidFill>
                  <a:schemeClr val="bg1"/>
                </a:solidFill>
              </a:defRPr>
            </a:lvl1pPr>
          </a:lstStyle>
          <a:p>
            <a:r>
              <a:rPr lang="sv-SE" dirty="0"/>
              <a:t>Agenda rubrik</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42586710-D849-46CD-A114-4C0EE0F38F3A}"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bg1"/>
                </a:solidFill>
              </a:defRPr>
            </a:lvl1pPr>
          </a:lstStyle>
          <a:p>
            <a:endParaRPr lang="sv-SE" dirty="0"/>
          </a:p>
        </p:txBody>
      </p:sp>
      <p:sp>
        <p:nvSpPr>
          <p:cNvPr id="9" name="Platshållare för text 8">
            <a:extLst>
              <a:ext uri="{FF2B5EF4-FFF2-40B4-BE49-F238E27FC236}">
                <a16:creationId xmlns:a16="http://schemas.microsoft.com/office/drawing/2014/main" id="{FA06CED9-8CD7-4FBF-9E6A-BA9FFE0F8C23}"/>
              </a:ext>
            </a:extLst>
          </p:cNvPr>
          <p:cNvSpPr>
            <a:spLocks noGrp="1"/>
          </p:cNvSpPr>
          <p:nvPr>
            <p:ph type="body" sz="quarter" idx="13"/>
          </p:nvPr>
        </p:nvSpPr>
        <p:spPr>
          <a:xfrm>
            <a:off x="638175" y="1930400"/>
            <a:ext cx="10861675" cy="3928961"/>
          </a:xfrm>
          <a:custGeom>
            <a:avLst/>
            <a:gdLst>
              <a:gd name="connsiteX0" fmla="*/ 0 w 10823575"/>
              <a:gd name="connsiteY0" fmla="*/ 0 h 3928961"/>
              <a:gd name="connsiteX1" fmla="*/ 10823575 w 10823575"/>
              <a:gd name="connsiteY1" fmla="*/ 0 h 3928961"/>
              <a:gd name="connsiteX2" fmla="*/ 10823575 w 10823575"/>
              <a:gd name="connsiteY2" fmla="*/ 3928961 h 3928961"/>
              <a:gd name="connsiteX3" fmla="*/ 0 w 10823575"/>
              <a:gd name="connsiteY3" fmla="*/ 3928961 h 3928961"/>
            </a:gdLst>
            <a:ahLst/>
            <a:cxnLst>
              <a:cxn ang="0">
                <a:pos x="connsiteX0" y="connsiteY0"/>
              </a:cxn>
              <a:cxn ang="0">
                <a:pos x="connsiteX1" y="connsiteY1"/>
              </a:cxn>
              <a:cxn ang="0">
                <a:pos x="connsiteX2" y="connsiteY2"/>
              </a:cxn>
              <a:cxn ang="0">
                <a:pos x="connsiteX3" y="connsiteY3"/>
              </a:cxn>
            </a:cxnLst>
            <a:rect l="l" t="t" r="r" b="b"/>
            <a:pathLst>
              <a:path w="10823575" h="3928961">
                <a:moveTo>
                  <a:pt x="0" y="0"/>
                </a:moveTo>
                <a:lnTo>
                  <a:pt x="10823575" y="0"/>
                </a:lnTo>
                <a:lnTo>
                  <a:pt x="10823575" y="3928961"/>
                </a:lnTo>
                <a:lnTo>
                  <a:pt x="0" y="3928961"/>
                </a:lnTo>
                <a:close/>
              </a:path>
            </a:pathLst>
          </a:custGeom>
        </p:spPr>
        <p:txBody>
          <a:bodyPr wrap="square" numCol="2" spcCol="900000">
            <a:noAutofit/>
          </a:bodyPr>
          <a:lstStyle>
            <a:lvl1pPr marL="266700" indent="-266700">
              <a:lnSpc>
                <a:spcPct val="150000"/>
              </a:lnSpc>
              <a:buClr>
                <a:schemeClr val="bg1"/>
              </a:buClr>
              <a:buFont typeface="+mj-lt"/>
              <a:buAutoNum type="arabicPeriod"/>
              <a:defRPr>
                <a:solidFill>
                  <a:schemeClr val="bg1"/>
                </a:solidFill>
              </a:defRPr>
            </a:lvl1pPr>
            <a:lvl2pPr marL="542925" indent="-276225">
              <a:lnSpc>
                <a:spcPct val="150000"/>
              </a:lnSpc>
              <a:buClr>
                <a:schemeClr val="bg1"/>
              </a:buClr>
              <a:buFont typeface="+mj-lt"/>
              <a:buAutoNum type="arabicPeriod"/>
              <a:defRPr>
                <a:solidFill>
                  <a:schemeClr val="bg1"/>
                </a:solidFill>
              </a:defRPr>
            </a:lvl2pPr>
            <a:lvl3pPr marL="809625" indent="-266700">
              <a:lnSpc>
                <a:spcPct val="150000"/>
              </a:lnSpc>
              <a:buClr>
                <a:schemeClr val="bg1"/>
              </a:buClr>
              <a:buFont typeface="+mj-lt"/>
              <a:buAutoNum type="arabicPeriod"/>
              <a:defRPr>
                <a:solidFill>
                  <a:schemeClr val="bg1"/>
                </a:solidFill>
              </a:defRPr>
            </a:lvl3pPr>
            <a:lvl4pPr marL="1076325" indent="-266700">
              <a:lnSpc>
                <a:spcPct val="150000"/>
              </a:lnSpc>
              <a:buClr>
                <a:schemeClr val="bg1"/>
              </a:buClr>
              <a:buFont typeface="+mj-lt"/>
              <a:buAutoNum type="arabicPeriod"/>
              <a:defRPr>
                <a:solidFill>
                  <a:schemeClr val="bg1"/>
                </a:solidFill>
              </a:defRPr>
            </a:lvl4pPr>
            <a:lvl5pPr marL="1343025" indent="-266700">
              <a:lnSpc>
                <a:spcPct val="150000"/>
              </a:lnSpc>
              <a:buClr>
                <a:schemeClr val="bg1"/>
              </a:buClr>
              <a:buFont typeface="+mj-lt"/>
              <a:buAutoNum type="arabicPeriod"/>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grpSp>
        <p:nvGrpSpPr>
          <p:cNvPr id="7" name="Grupp 6">
            <a:extLst>
              <a:ext uri="{FF2B5EF4-FFF2-40B4-BE49-F238E27FC236}">
                <a16:creationId xmlns:a16="http://schemas.microsoft.com/office/drawing/2014/main" id="{6A9CA4BC-5F6B-4B28-818A-33D7C68D01A1}"/>
              </a:ext>
            </a:extLst>
          </p:cNvPr>
          <p:cNvGrpSpPr/>
          <p:nvPr userDrawn="1"/>
        </p:nvGrpSpPr>
        <p:grpSpPr>
          <a:xfrm>
            <a:off x="276224" y="5972873"/>
            <a:ext cx="11610975" cy="635085"/>
            <a:chOff x="276224" y="5972873"/>
            <a:chExt cx="11610975" cy="635085"/>
          </a:xfrm>
        </p:grpSpPr>
        <p:pic>
          <p:nvPicPr>
            <p:cNvPr id="8" name="Bild 7">
              <a:extLst>
                <a:ext uri="{FF2B5EF4-FFF2-40B4-BE49-F238E27FC236}">
                  <a16:creationId xmlns:a16="http://schemas.microsoft.com/office/drawing/2014/main" id="{5C302DEC-A01F-473D-8D60-FD815D2C14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24" y="5972873"/>
              <a:ext cx="11610975" cy="165190"/>
            </a:xfrm>
            <a:prstGeom prst="rect">
              <a:avLst/>
            </a:prstGeom>
          </p:spPr>
        </p:pic>
        <p:grpSp>
          <p:nvGrpSpPr>
            <p:cNvPr id="10" name="Bild 7">
              <a:extLst>
                <a:ext uri="{FF2B5EF4-FFF2-40B4-BE49-F238E27FC236}">
                  <a16:creationId xmlns:a16="http://schemas.microsoft.com/office/drawing/2014/main" id="{9E541FE2-AEF6-40AB-B653-DCD841E8337B}"/>
                </a:ext>
              </a:extLst>
            </p:cNvPr>
            <p:cNvGrpSpPr/>
            <p:nvPr userDrawn="1"/>
          </p:nvGrpSpPr>
          <p:grpSpPr>
            <a:xfrm>
              <a:off x="10331566" y="6187753"/>
              <a:ext cx="1228230" cy="389397"/>
              <a:chOff x="10331566" y="6187753"/>
              <a:chExt cx="1228230" cy="389397"/>
            </a:xfrm>
            <a:solidFill>
              <a:schemeClr val="bg1"/>
            </a:solidFill>
          </p:grpSpPr>
          <p:sp>
            <p:nvSpPr>
              <p:cNvPr id="27" name="Frihandsfigur: Form 26">
                <a:extLst>
                  <a:ext uri="{FF2B5EF4-FFF2-40B4-BE49-F238E27FC236}">
                    <a16:creationId xmlns:a16="http://schemas.microsoft.com/office/drawing/2014/main" id="{69AD36EB-7E8B-40C4-865C-D8596E65BF08}"/>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solidFill>
                    <a:schemeClr val="bg1"/>
                  </a:solidFill>
                </a:endParaRPr>
              </a:p>
            </p:txBody>
          </p:sp>
          <p:sp>
            <p:nvSpPr>
              <p:cNvPr id="28" name="Frihandsfigur: Form 27">
                <a:extLst>
                  <a:ext uri="{FF2B5EF4-FFF2-40B4-BE49-F238E27FC236}">
                    <a16:creationId xmlns:a16="http://schemas.microsoft.com/office/drawing/2014/main" id="{CBB50836-F733-4EA6-94EE-E7B2E9A360F6}"/>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solidFill>
                    <a:schemeClr val="bg1"/>
                  </a:solidFill>
                </a:endParaRPr>
              </a:p>
            </p:txBody>
          </p:sp>
          <p:sp>
            <p:nvSpPr>
              <p:cNvPr id="29" name="Frihandsfigur: Form 28">
                <a:extLst>
                  <a:ext uri="{FF2B5EF4-FFF2-40B4-BE49-F238E27FC236}">
                    <a16:creationId xmlns:a16="http://schemas.microsoft.com/office/drawing/2014/main" id="{75881654-DE7D-4DB6-B60C-AD0047CB3733}"/>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0" name="Frihandsfigur: Form 29">
                <a:extLst>
                  <a:ext uri="{FF2B5EF4-FFF2-40B4-BE49-F238E27FC236}">
                    <a16:creationId xmlns:a16="http://schemas.microsoft.com/office/drawing/2014/main" id="{3C7A0227-308E-4FEF-8E15-5D1944C1816E}"/>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1" name="Frihandsfigur: Form 30">
                <a:extLst>
                  <a:ext uri="{FF2B5EF4-FFF2-40B4-BE49-F238E27FC236}">
                    <a16:creationId xmlns:a16="http://schemas.microsoft.com/office/drawing/2014/main" id="{FE3A8E81-22DF-46F0-8318-8943DCEEAF09}"/>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solidFill>
                    <a:schemeClr val="bg1"/>
                  </a:solidFill>
                </a:endParaRPr>
              </a:p>
            </p:txBody>
          </p:sp>
          <p:sp>
            <p:nvSpPr>
              <p:cNvPr id="32" name="Frihandsfigur: Form 31">
                <a:extLst>
                  <a:ext uri="{FF2B5EF4-FFF2-40B4-BE49-F238E27FC236}">
                    <a16:creationId xmlns:a16="http://schemas.microsoft.com/office/drawing/2014/main" id="{4345D007-BBCF-4357-8B80-F469D55E481B}"/>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3" name="Frihandsfigur: Form 32">
                <a:extLst>
                  <a:ext uri="{FF2B5EF4-FFF2-40B4-BE49-F238E27FC236}">
                    <a16:creationId xmlns:a16="http://schemas.microsoft.com/office/drawing/2014/main" id="{477280ED-39D3-40CE-895C-4BF3BAFA4F02}"/>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4" name="Frihandsfigur: Form 33">
                <a:extLst>
                  <a:ext uri="{FF2B5EF4-FFF2-40B4-BE49-F238E27FC236}">
                    <a16:creationId xmlns:a16="http://schemas.microsoft.com/office/drawing/2014/main" id="{41E213E8-B8C2-43E0-B616-13F1AD554B3E}"/>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5" name="Frihandsfigur: Form 34">
                <a:extLst>
                  <a:ext uri="{FF2B5EF4-FFF2-40B4-BE49-F238E27FC236}">
                    <a16:creationId xmlns:a16="http://schemas.microsoft.com/office/drawing/2014/main" id="{9E227985-42EE-45AD-8894-E7E1004AEDD5}"/>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solidFill>
                    <a:schemeClr val="bg1"/>
                  </a:solidFill>
                </a:endParaRPr>
              </a:p>
            </p:txBody>
          </p:sp>
          <p:sp>
            <p:nvSpPr>
              <p:cNvPr id="36" name="Frihandsfigur: Form 35">
                <a:extLst>
                  <a:ext uri="{FF2B5EF4-FFF2-40B4-BE49-F238E27FC236}">
                    <a16:creationId xmlns:a16="http://schemas.microsoft.com/office/drawing/2014/main" id="{32E0C8DA-CD54-43F2-9DEB-C08EE6CEC0D0}"/>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solidFill>
                    <a:schemeClr val="bg1"/>
                  </a:solidFill>
                </a:endParaRPr>
              </a:p>
            </p:txBody>
          </p:sp>
          <p:sp>
            <p:nvSpPr>
              <p:cNvPr id="37" name="Frihandsfigur: Form 36">
                <a:extLst>
                  <a:ext uri="{FF2B5EF4-FFF2-40B4-BE49-F238E27FC236}">
                    <a16:creationId xmlns:a16="http://schemas.microsoft.com/office/drawing/2014/main" id="{ACFDA698-6B79-4814-9B30-8090BC6E958F}"/>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solidFill>
                    <a:schemeClr val="bg1"/>
                  </a:solidFill>
                </a:endParaRPr>
              </a:p>
            </p:txBody>
          </p:sp>
          <p:sp>
            <p:nvSpPr>
              <p:cNvPr id="38" name="Frihandsfigur: Form 37">
                <a:extLst>
                  <a:ext uri="{FF2B5EF4-FFF2-40B4-BE49-F238E27FC236}">
                    <a16:creationId xmlns:a16="http://schemas.microsoft.com/office/drawing/2014/main" id="{CCDB6449-1D40-4814-AE9A-6AAEB06B0F79}"/>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solidFill>
                    <a:schemeClr val="bg1"/>
                  </a:solidFill>
                </a:endParaRPr>
              </a:p>
            </p:txBody>
          </p:sp>
          <p:sp>
            <p:nvSpPr>
              <p:cNvPr id="39" name="Frihandsfigur: Form 38">
                <a:extLst>
                  <a:ext uri="{FF2B5EF4-FFF2-40B4-BE49-F238E27FC236}">
                    <a16:creationId xmlns:a16="http://schemas.microsoft.com/office/drawing/2014/main" id="{6E893C25-E203-4397-B7DF-D168CB2AFE72}"/>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0" name="Frihandsfigur: Form 39">
                <a:extLst>
                  <a:ext uri="{FF2B5EF4-FFF2-40B4-BE49-F238E27FC236}">
                    <a16:creationId xmlns:a16="http://schemas.microsoft.com/office/drawing/2014/main" id="{7A4378ED-6A41-4B4A-B8A0-ABDB634842FE}"/>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1" name="Frihandsfigur: Form 40">
                <a:extLst>
                  <a:ext uri="{FF2B5EF4-FFF2-40B4-BE49-F238E27FC236}">
                    <a16:creationId xmlns:a16="http://schemas.microsoft.com/office/drawing/2014/main" id="{4826F843-6E74-4EF1-BB83-3584B748D678}"/>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1" name="Bild 7">
              <a:extLst>
                <a:ext uri="{FF2B5EF4-FFF2-40B4-BE49-F238E27FC236}">
                  <a16:creationId xmlns:a16="http://schemas.microsoft.com/office/drawing/2014/main" id="{097CEED3-0545-4749-A4D7-BD3870D2CB93}"/>
                </a:ext>
              </a:extLst>
            </p:cNvPr>
            <p:cNvGrpSpPr/>
            <p:nvPr userDrawn="1"/>
          </p:nvGrpSpPr>
          <p:grpSpPr>
            <a:xfrm>
              <a:off x="9962286" y="6237019"/>
              <a:ext cx="1335030" cy="370939"/>
              <a:chOff x="9962286" y="6237019"/>
              <a:chExt cx="1335030" cy="370939"/>
            </a:xfrm>
            <a:solidFill>
              <a:schemeClr val="bg1"/>
            </a:solidFill>
          </p:grpSpPr>
          <p:sp>
            <p:nvSpPr>
              <p:cNvPr id="25" name="Frihandsfigur: Form 24">
                <a:extLst>
                  <a:ext uri="{FF2B5EF4-FFF2-40B4-BE49-F238E27FC236}">
                    <a16:creationId xmlns:a16="http://schemas.microsoft.com/office/drawing/2014/main" id="{B63F5D4E-5D30-4432-AA2D-0C048F47BE0B}"/>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solidFill>
                    <a:schemeClr val="bg1"/>
                  </a:solidFill>
                </a:endParaRPr>
              </a:p>
            </p:txBody>
          </p:sp>
          <p:sp>
            <p:nvSpPr>
              <p:cNvPr id="26" name="Frihandsfigur: Form 25">
                <a:extLst>
                  <a:ext uri="{FF2B5EF4-FFF2-40B4-BE49-F238E27FC236}">
                    <a16:creationId xmlns:a16="http://schemas.microsoft.com/office/drawing/2014/main" id="{0CC87584-0A7C-4925-AC37-8CEC8803DD23}"/>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2" name="Bild 7">
              <a:extLst>
                <a:ext uri="{FF2B5EF4-FFF2-40B4-BE49-F238E27FC236}">
                  <a16:creationId xmlns:a16="http://schemas.microsoft.com/office/drawing/2014/main" id="{92E277FB-753D-44CC-8655-7A87E3F3D54A}"/>
                </a:ext>
              </a:extLst>
            </p:cNvPr>
            <p:cNvGrpSpPr/>
            <p:nvPr userDrawn="1"/>
          </p:nvGrpSpPr>
          <p:grpSpPr>
            <a:xfrm>
              <a:off x="10000063" y="6286102"/>
              <a:ext cx="218126" cy="223385"/>
              <a:chOff x="10000063" y="6286102"/>
              <a:chExt cx="218126" cy="223385"/>
            </a:xfrm>
            <a:solidFill>
              <a:schemeClr val="bg1"/>
            </a:solidFill>
          </p:grpSpPr>
          <p:sp>
            <p:nvSpPr>
              <p:cNvPr id="14" name="Frihandsfigur: Form 13">
                <a:extLst>
                  <a:ext uri="{FF2B5EF4-FFF2-40B4-BE49-F238E27FC236}">
                    <a16:creationId xmlns:a16="http://schemas.microsoft.com/office/drawing/2014/main" id="{066822A5-746A-499E-97F6-E090038528F7}"/>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773DCCEB-39EB-4051-984D-72267217B3BB}"/>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2B0C0F92-F3CE-4C98-AA87-FAA52B4171F5}"/>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662C672A-D19D-4CDB-A7C3-2C3A9693CC79}"/>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0DB2EAE6-0223-4014-823C-53C7B25E5039}"/>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5A04D772-9CA4-4B5B-A361-241AF2A7EA6B}"/>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CAF48BBE-4B8E-458C-9F7A-C13CC229FBA4}"/>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6517A307-F87F-462B-898A-26BACC8F5AE8}"/>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2FAAF224-60C1-4BAC-B63B-35369EA02D43}"/>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7F20ACF4-A519-4F7C-86D5-58FC814C2188}"/>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24" name="Frihandsfigur: Form 23">
                <a:extLst>
                  <a:ext uri="{FF2B5EF4-FFF2-40B4-BE49-F238E27FC236}">
                    <a16:creationId xmlns:a16="http://schemas.microsoft.com/office/drawing/2014/main" id="{4BD9E28B-7846-4110-AAFD-95BEA7BA10C8}"/>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sp>
          <p:nvSpPr>
            <p:cNvPr id="13" name="textruta 12">
              <a:extLst>
                <a:ext uri="{FF2B5EF4-FFF2-40B4-BE49-F238E27FC236}">
                  <a16:creationId xmlns:a16="http://schemas.microsoft.com/office/drawing/2014/main" id="{592B6299-7A57-43F3-AC02-E184B772E805}"/>
                </a:ext>
              </a:extLst>
            </p:cNvPr>
            <p:cNvSpPr txBox="1"/>
            <p:nvPr userDrawn="1"/>
          </p:nvSpPr>
          <p:spPr>
            <a:xfrm>
              <a:off x="542923" y="6235525"/>
              <a:ext cx="1367682" cy="323165"/>
            </a:xfrm>
            <a:prstGeom prst="rect">
              <a:avLst/>
            </a:prstGeom>
            <a:noFill/>
          </p:spPr>
          <p:txBody>
            <a:bodyPr wrap="none" rtlCol="0">
              <a:spAutoFit/>
            </a:bodyPr>
            <a:lstStyle/>
            <a:p>
              <a:r>
                <a:rPr lang="sv-SE" sz="1500" b="1" dirty="0">
                  <a:solidFill>
                    <a:schemeClr val="bg1"/>
                  </a:solidFill>
                </a:rPr>
                <a:t>jonkoping.se</a:t>
              </a:r>
            </a:p>
          </p:txBody>
        </p:sp>
      </p:grpSp>
      <p:sp>
        <p:nvSpPr>
          <p:cNvPr id="3" name="Platshållare för bildnummer 2">
            <a:extLst>
              <a:ext uri="{FF2B5EF4-FFF2-40B4-BE49-F238E27FC236}">
                <a16:creationId xmlns:a16="http://schemas.microsoft.com/office/drawing/2014/main" id="{9CEDAB95-56C3-4120-953B-189CB2B071EB}"/>
              </a:ext>
            </a:extLst>
          </p:cNvPr>
          <p:cNvSpPr>
            <a:spLocks noGrp="1"/>
          </p:cNvSpPr>
          <p:nvPr>
            <p:ph type="sldNum" sz="quarter" idx="14"/>
          </p:nvPr>
        </p:nvSpPr>
        <p:spPr/>
        <p:txBody>
          <a:bodyPr/>
          <a:lstStyle>
            <a:lvl1pPr>
              <a:defRPr>
                <a:solidFill>
                  <a:schemeClr val="bg1"/>
                </a:solidFill>
              </a:defRPr>
            </a:lvl1pPr>
          </a:lstStyle>
          <a:p>
            <a:fld id="{1530FA24-EA69-48AB-999F-0B3AF33E8E8C}" type="slidenum">
              <a:rPr lang="sv-SE" smtClean="0"/>
              <a:pPr/>
              <a:t>‹#›</a:t>
            </a:fld>
            <a:endParaRPr lang="sv-SE" dirty="0"/>
          </a:p>
        </p:txBody>
      </p:sp>
      <p:sp>
        <p:nvSpPr>
          <p:cNvPr id="42" name="textruta 41">
            <a:extLst>
              <a:ext uri="{FF2B5EF4-FFF2-40B4-BE49-F238E27FC236}">
                <a16:creationId xmlns:a16="http://schemas.microsoft.com/office/drawing/2014/main" id="{0864147F-ACEA-4390-B3C0-DEEE63F4A8D0}"/>
              </a:ext>
            </a:extLst>
          </p:cNvPr>
          <p:cNvSpPr txBox="1"/>
          <p:nvPr userDrawn="1">
            <p:custDataLst>
              <p:tags r:id="rId1"/>
            </p:custDataLst>
          </p:nvPr>
        </p:nvSpPr>
        <p:spPr>
          <a:xfrm>
            <a:off x="8110329" y="272535"/>
            <a:ext cx="3404333" cy="184666"/>
          </a:xfrm>
          <a:prstGeom prst="rect">
            <a:avLst/>
          </a:prstGeom>
          <a:noFill/>
        </p:spPr>
        <p:txBody>
          <a:bodyPr wrap="square" lIns="0" tIns="0" rIns="0" bIns="0" rtlCol="0">
            <a:spAutoFit/>
          </a:bodyPr>
          <a:lstStyle/>
          <a:p>
            <a:pPr algn="r"/>
            <a:endParaRPr lang="sv-SE" sz="1200" b="1" dirty="0">
              <a:solidFill>
                <a:schemeClr val="bg1"/>
              </a:solidFill>
            </a:endParaRPr>
          </a:p>
        </p:txBody>
      </p:sp>
    </p:spTree>
    <p:extLst>
      <p:ext uri="{BB962C8B-B14F-4D97-AF65-F5344CB8AC3E}">
        <p14:creationId xmlns:p14="http://schemas.microsoft.com/office/powerpoint/2010/main" val="345042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under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dirty="0"/>
              <a:t>Klicka här för att ändra mall för rubrikformat</a:t>
            </a:r>
          </a:p>
        </p:txBody>
      </p:sp>
      <p:sp>
        <p:nvSpPr>
          <p:cNvPr id="7" name="Platshållare för text 2">
            <a:extLst>
              <a:ext uri="{FF2B5EF4-FFF2-40B4-BE49-F238E27FC236}">
                <a16:creationId xmlns:a16="http://schemas.microsoft.com/office/drawing/2014/main" id="{35455EE5-ABF8-4A43-BF46-96898F11C497}"/>
              </a:ext>
            </a:extLst>
          </p:cNvPr>
          <p:cNvSpPr>
            <a:spLocks noGrp="1"/>
          </p:cNvSpPr>
          <p:nvPr>
            <p:ph type="body" idx="13" hasCustomPrompt="1"/>
          </p:nvPr>
        </p:nvSpPr>
        <p:spPr>
          <a:xfrm>
            <a:off x="676275" y="1962150"/>
            <a:ext cx="10823574"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76275" y="2505075"/>
            <a:ext cx="10823575" cy="3249511"/>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81E2F80-ABB7-4A6B-8A3E-4465A3304837}"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703777C-CEA5-4EE1-A410-DA19C3DD9CDB}"/>
              </a:ext>
            </a:extLst>
          </p:cNvPr>
          <p:cNvSpPr>
            <a:spLocks noGrp="1"/>
          </p:cNvSpPr>
          <p:nvPr>
            <p:ph type="sldNum" sz="quarter" idx="14"/>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690377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spalt">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p:nvPr>
        </p:nvSpPr>
        <p:spPr>
          <a:xfrm>
            <a:off x="676275" y="457200"/>
            <a:ext cx="10823575" cy="1119239"/>
          </a:xfrm>
        </p:spPr>
        <p:txBody>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CCC4AA12-D718-4D8E-9884-27101C849E75}" type="datetime1">
              <a:rPr lang="sv-SE" smtClean="0"/>
              <a:t>2025-04-24</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13" name="Platshållare för text 2">
            <a:extLst>
              <a:ext uri="{FF2B5EF4-FFF2-40B4-BE49-F238E27FC236}">
                <a16:creationId xmlns:a16="http://schemas.microsoft.com/office/drawing/2014/main" id="{83B90BA5-CBD5-4671-B4E8-EBC6F17DE4E1}"/>
              </a:ext>
            </a:extLst>
          </p:cNvPr>
          <p:cNvSpPr>
            <a:spLocks noGrp="1"/>
          </p:cNvSpPr>
          <p:nvPr>
            <p:ph type="body" idx="13" hasCustomPrompt="1"/>
          </p:nvPr>
        </p:nvSpPr>
        <p:spPr>
          <a:xfrm>
            <a:off x="6386513"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14" name="Platshållare för innehåll 3">
            <a:extLst>
              <a:ext uri="{FF2B5EF4-FFF2-40B4-BE49-F238E27FC236}">
                <a16:creationId xmlns:a16="http://schemas.microsoft.com/office/drawing/2014/main" id="{21D41C3F-306B-408F-922C-5F4A2071C178}"/>
              </a:ext>
            </a:extLst>
          </p:cNvPr>
          <p:cNvSpPr>
            <a:spLocks noGrp="1"/>
          </p:cNvSpPr>
          <p:nvPr>
            <p:ph sz="half" idx="14"/>
          </p:nvPr>
        </p:nvSpPr>
        <p:spPr>
          <a:xfrm>
            <a:off x="6386513"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a:extLst>
              <a:ext uri="{FF2B5EF4-FFF2-40B4-BE49-F238E27FC236}">
                <a16:creationId xmlns:a16="http://schemas.microsoft.com/office/drawing/2014/main" id="{C36B1136-0A53-4BD7-A925-CC9001BFB388}"/>
              </a:ext>
            </a:extLst>
          </p:cNvPr>
          <p:cNvSpPr>
            <a:spLocks noGrp="1"/>
          </p:cNvSpPr>
          <p:nvPr>
            <p:ph type="sldNum" sz="quarter" idx="15"/>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1993086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hasCustomPrompt="1"/>
          </p:nvPr>
        </p:nvSpPr>
        <p:spPr>
          <a:xfrm>
            <a:off x="676276" y="457200"/>
            <a:ext cx="5112000" cy="1119239"/>
          </a:xfrm>
        </p:spPr>
        <p:txBody>
          <a:bodyPr/>
          <a:lstStyle/>
          <a:p>
            <a:r>
              <a:rPr lang="sv-SE" dirty="0"/>
              <a:t>Lägg till rubrik</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91E13B54-78F9-431E-832D-15998447DDCF}" type="datetime1">
              <a:rPr lang="sv-SE" smtClean="0"/>
              <a:t>2025-04-24</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11" name="Platshållare för bild 10">
            <a:extLst>
              <a:ext uri="{FF2B5EF4-FFF2-40B4-BE49-F238E27FC236}">
                <a16:creationId xmlns:a16="http://schemas.microsoft.com/office/drawing/2014/main" id="{8F14E7B6-73EA-4AC9-8D8C-326043320623}"/>
              </a:ext>
            </a:extLst>
          </p:cNvPr>
          <p:cNvSpPr>
            <a:spLocks noGrp="1"/>
          </p:cNvSpPr>
          <p:nvPr>
            <p:ph type="pic" sz="quarter" idx="13"/>
          </p:nvPr>
        </p:nvSpPr>
        <p:spPr>
          <a:xfrm>
            <a:off x="6096000" y="1104900"/>
            <a:ext cx="5770563" cy="4552950"/>
          </a:xfrm>
        </p:spPr>
        <p:txBody>
          <a:bodyPr/>
          <a:lstStyle/>
          <a:p>
            <a:endParaRPr lang="sv-SE"/>
          </a:p>
        </p:txBody>
      </p:sp>
      <p:sp>
        <p:nvSpPr>
          <p:cNvPr id="2" name="Platshållare för bildnummer 1">
            <a:extLst>
              <a:ext uri="{FF2B5EF4-FFF2-40B4-BE49-F238E27FC236}">
                <a16:creationId xmlns:a16="http://schemas.microsoft.com/office/drawing/2014/main" id="{F7413C02-3664-48E5-915D-7BEF44A07C07}"/>
              </a:ext>
            </a:extLst>
          </p:cNvPr>
          <p:cNvSpPr>
            <a:spLocks noGrp="1"/>
          </p:cNvSpPr>
          <p:nvPr>
            <p:ph type="sldNum" sz="quarter" idx="14"/>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6816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ch statistik">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hasCustomPrompt="1"/>
          </p:nvPr>
        </p:nvSpPr>
        <p:spPr>
          <a:xfrm>
            <a:off x="676276" y="457200"/>
            <a:ext cx="5112000" cy="1119239"/>
          </a:xfrm>
        </p:spPr>
        <p:txBody>
          <a:bodyPr/>
          <a:lstStyle>
            <a:lvl1pPr>
              <a:defRPr/>
            </a:lvl1pPr>
          </a:lstStyle>
          <a:p>
            <a:r>
              <a:rPr lang="sv-SE" dirty="0"/>
              <a:t>Lägg till rubrik</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FE049BF1-DBAD-437D-8DA7-8A43DCC0A4CD}" type="datetime1">
              <a:rPr lang="sv-SE" smtClean="0"/>
              <a:t>2025-04-24</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12" name="Platshållare för innehåll 11">
            <a:extLst>
              <a:ext uri="{FF2B5EF4-FFF2-40B4-BE49-F238E27FC236}">
                <a16:creationId xmlns:a16="http://schemas.microsoft.com/office/drawing/2014/main" id="{94624273-12A6-434A-9183-70A1BB6424E2}"/>
              </a:ext>
            </a:extLst>
          </p:cNvPr>
          <p:cNvSpPr>
            <a:spLocks noGrp="1"/>
          </p:cNvSpPr>
          <p:nvPr>
            <p:ph sz="quarter" idx="14"/>
          </p:nvPr>
        </p:nvSpPr>
        <p:spPr>
          <a:xfrm>
            <a:off x="6096000" y="1104899"/>
            <a:ext cx="5770563" cy="4552950"/>
          </a:xfrm>
          <a:custGeom>
            <a:avLst/>
            <a:gdLst>
              <a:gd name="connsiteX0" fmla="*/ 0 w 5770563"/>
              <a:gd name="connsiteY0" fmla="*/ 0 h 4552950"/>
              <a:gd name="connsiteX1" fmla="*/ 5770563 w 5770563"/>
              <a:gd name="connsiteY1" fmla="*/ 0 h 4552950"/>
              <a:gd name="connsiteX2" fmla="*/ 5770563 w 5770563"/>
              <a:gd name="connsiteY2" fmla="*/ 4552950 h 4552950"/>
              <a:gd name="connsiteX3" fmla="*/ 0 w 5770563"/>
              <a:gd name="connsiteY3" fmla="*/ 4552950 h 4552950"/>
            </a:gdLst>
            <a:ahLst/>
            <a:cxnLst>
              <a:cxn ang="0">
                <a:pos x="connsiteX0" y="connsiteY0"/>
              </a:cxn>
              <a:cxn ang="0">
                <a:pos x="connsiteX1" y="connsiteY1"/>
              </a:cxn>
              <a:cxn ang="0">
                <a:pos x="connsiteX2" y="connsiteY2"/>
              </a:cxn>
              <a:cxn ang="0">
                <a:pos x="connsiteX3" y="connsiteY3"/>
              </a:cxn>
            </a:cxnLst>
            <a:rect l="l" t="t" r="r" b="b"/>
            <a:pathLst>
              <a:path w="5770563" h="4552950">
                <a:moveTo>
                  <a:pt x="0" y="0"/>
                </a:moveTo>
                <a:lnTo>
                  <a:pt x="5770563" y="0"/>
                </a:lnTo>
                <a:lnTo>
                  <a:pt x="5770563" y="4552950"/>
                </a:lnTo>
                <a:lnTo>
                  <a:pt x="0" y="4552950"/>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a:extLst>
              <a:ext uri="{FF2B5EF4-FFF2-40B4-BE49-F238E27FC236}">
                <a16:creationId xmlns:a16="http://schemas.microsoft.com/office/drawing/2014/main" id="{83DD7E33-15F9-4850-92EB-DA58F7B1AA1E}"/>
              </a:ext>
            </a:extLst>
          </p:cNvPr>
          <p:cNvSpPr>
            <a:spLocks noGrp="1"/>
          </p:cNvSpPr>
          <p:nvPr>
            <p:ph type="sldNum" sz="quarter" idx="15"/>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2196594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76275" y="1895475"/>
            <a:ext cx="10823575" cy="386715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948B258-2325-48C2-94C9-F5FA5722E9BE}"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5E77ED7B-398B-4052-BE8B-721EF51BABE4}"/>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251458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Agenda rubrik</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B85F7EA7-B8CE-48C7-899D-1DBD2A5C0D40}"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9" name="Platshållare för text 8">
            <a:extLst>
              <a:ext uri="{FF2B5EF4-FFF2-40B4-BE49-F238E27FC236}">
                <a16:creationId xmlns:a16="http://schemas.microsoft.com/office/drawing/2014/main" id="{FA06CED9-8CD7-4FBF-9E6A-BA9FFE0F8C23}"/>
              </a:ext>
            </a:extLst>
          </p:cNvPr>
          <p:cNvSpPr>
            <a:spLocks noGrp="1"/>
          </p:cNvSpPr>
          <p:nvPr>
            <p:ph type="body" sz="quarter" idx="13"/>
          </p:nvPr>
        </p:nvSpPr>
        <p:spPr>
          <a:xfrm>
            <a:off x="638175" y="1930400"/>
            <a:ext cx="10861675" cy="3928961"/>
          </a:xfrm>
          <a:custGeom>
            <a:avLst/>
            <a:gdLst>
              <a:gd name="connsiteX0" fmla="*/ 0 w 10823575"/>
              <a:gd name="connsiteY0" fmla="*/ 0 h 3928961"/>
              <a:gd name="connsiteX1" fmla="*/ 10823575 w 10823575"/>
              <a:gd name="connsiteY1" fmla="*/ 0 h 3928961"/>
              <a:gd name="connsiteX2" fmla="*/ 10823575 w 10823575"/>
              <a:gd name="connsiteY2" fmla="*/ 3928961 h 3928961"/>
              <a:gd name="connsiteX3" fmla="*/ 0 w 10823575"/>
              <a:gd name="connsiteY3" fmla="*/ 3928961 h 3928961"/>
            </a:gdLst>
            <a:ahLst/>
            <a:cxnLst>
              <a:cxn ang="0">
                <a:pos x="connsiteX0" y="connsiteY0"/>
              </a:cxn>
              <a:cxn ang="0">
                <a:pos x="connsiteX1" y="connsiteY1"/>
              </a:cxn>
              <a:cxn ang="0">
                <a:pos x="connsiteX2" y="connsiteY2"/>
              </a:cxn>
              <a:cxn ang="0">
                <a:pos x="connsiteX3" y="connsiteY3"/>
              </a:cxn>
            </a:cxnLst>
            <a:rect l="l" t="t" r="r" b="b"/>
            <a:pathLst>
              <a:path w="10823575" h="3928961">
                <a:moveTo>
                  <a:pt x="0" y="0"/>
                </a:moveTo>
                <a:lnTo>
                  <a:pt x="10823575" y="0"/>
                </a:lnTo>
                <a:lnTo>
                  <a:pt x="10823575" y="3928961"/>
                </a:lnTo>
                <a:lnTo>
                  <a:pt x="0" y="3928961"/>
                </a:lnTo>
                <a:close/>
              </a:path>
            </a:pathLst>
          </a:custGeom>
        </p:spPr>
        <p:txBody>
          <a:bodyPr wrap="square" numCol="2" spcCol="900000">
            <a:noAutofit/>
          </a:bodyPr>
          <a:lstStyle>
            <a:lvl1pPr marL="266700" indent="-266700">
              <a:lnSpc>
                <a:spcPct val="150000"/>
              </a:lnSpc>
              <a:buFont typeface="+mj-lt"/>
              <a:buAutoNum type="arabicPeriod"/>
              <a:defRPr/>
            </a:lvl1pPr>
            <a:lvl2pPr marL="542925" indent="-276225">
              <a:lnSpc>
                <a:spcPct val="150000"/>
              </a:lnSpc>
              <a:buFont typeface="+mj-lt"/>
              <a:buAutoNum type="arabicPeriod"/>
              <a:defRPr/>
            </a:lvl2pPr>
            <a:lvl3pPr marL="809625" indent="-266700">
              <a:lnSpc>
                <a:spcPct val="150000"/>
              </a:lnSpc>
              <a:buFont typeface="+mj-lt"/>
              <a:buAutoNum type="arabicPeriod"/>
              <a:defRPr/>
            </a:lvl3pPr>
            <a:lvl4pPr marL="1076325" indent="-266700">
              <a:lnSpc>
                <a:spcPct val="150000"/>
              </a:lnSpc>
              <a:buFont typeface="+mj-lt"/>
              <a:buAutoNum type="arabicPeriod"/>
              <a:defRPr/>
            </a:lvl4pPr>
            <a:lvl5pPr marL="1343025" indent="-266700">
              <a:lnSpc>
                <a:spcPct val="150000"/>
              </a:lnSpc>
              <a:buFont typeface="+mj-lt"/>
              <a:buAutoNum type="arabicPeriod"/>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bildnummer 2">
            <a:extLst>
              <a:ext uri="{FF2B5EF4-FFF2-40B4-BE49-F238E27FC236}">
                <a16:creationId xmlns:a16="http://schemas.microsoft.com/office/drawing/2014/main" id="{0D087779-6256-4810-848A-5F03F57152C7}"/>
              </a:ext>
            </a:extLst>
          </p:cNvPr>
          <p:cNvSpPr>
            <a:spLocks noGrp="1"/>
          </p:cNvSpPr>
          <p:nvPr>
            <p:ph type="sldNum" sz="quarter" idx="14"/>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3013641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97D14B18-F1A8-428C-8B2D-3496391E7706}"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12" name="Platshållare för text 11">
            <a:extLst>
              <a:ext uri="{FF2B5EF4-FFF2-40B4-BE49-F238E27FC236}">
                <a16:creationId xmlns:a16="http://schemas.microsoft.com/office/drawing/2014/main" id="{6C8DAF90-B733-4FFC-85F7-CEEDED8E898A}"/>
              </a:ext>
            </a:extLst>
          </p:cNvPr>
          <p:cNvSpPr>
            <a:spLocks noGrp="1"/>
          </p:cNvSpPr>
          <p:nvPr>
            <p:ph type="body" sz="quarter" idx="13" hasCustomPrompt="1"/>
          </p:nvPr>
        </p:nvSpPr>
        <p:spPr>
          <a:xfrm>
            <a:off x="690564"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solidFill>
                  <a:schemeClr val="bg1"/>
                </a:solidFill>
              </a:defRPr>
            </a:lvl1pPr>
          </a:lstStyle>
          <a:p>
            <a:pPr lvl="0"/>
            <a:r>
              <a:rPr lang="sv-SE" dirty="0"/>
              <a:t>Rubrik</a:t>
            </a:r>
          </a:p>
        </p:txBody>
      </p:sp>
      <p:sp>
        <p:nvSpPr>
          <p:cNvPr id="14" name="Platshållare för text 13">
            <a:extLst>
              <a:ext uri="{FF2B5EF4-FFF2-40B4-BE49-F238E27FC236}">
                <a16:creationId xmlns:a16="http://schemas.microsoft.com/office/drawing/2014/main" id="{7AA1F10C-2C67-4F10-9366-9C58DB0DCF65}"/>
              </a:ext>
            </a:extLst>
          </p:cNvPr>
          <p:cNvSpPr>
            <a:spLocks noGrp="1"/>
          </p:cNvSpPr>
          <p:nvPr>
            <p:ph type="body" sz="quarter" idx="14" hasCustomPrompt="1"/>
          </p:nvPr>
        </p:nvSpPr>
        <p:spPr>
          <a:xfrm>
            <a:off x="690564"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tx1"/>
                </a:solidFill>
              </a:defRPr>
            </a:lvl1pPr>
          </a:lstStyle>
          <a:p>
            <a:pPr lvl="0"/>
            <a:r>
              <a:rPr lang="sv-SE" dirty="0"/>
              <a:t>Brödtext</a:t>
            </a:r>
          </a:p>
        </p:txBody>
      </p:sp>
      <p:sp>
        <p:nvSpPr>
          <p:cNvPr id="15" name="Platshållare för text 14">
            <a:extLst>
              <a:ext uri="{FF2B5EF4-FFF2-40B4-BE49-F238E27FC236}">
                <a16:creationId xmlns:a16="http://schemas.microsoft.com/office/drawing/2014/main" id="{8A99E8BD-617F-4300-A4A2-9E5B65185F35}"/>
              </a:ext>
            </a:extLst>
          </p:cNvPr>
          <p:cNvSpPr>
            <a:spLocks noGrp="1"/>
          </p:cNvSpPr>
          <p:nvPr>
            <p:ph type="body" sz="quarter" idx="15" hasCustomPrompt="1"/>
          </p:nvPr>
        </p:nvSpPr>
        <p:spPr>
          <a:xfrm>
            <a:off x="4412457"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solidFill>
                  <a:schemeClr val="bg1"/>
                </a:solidFill>
              </a:defRPr>
            </a:lvl1pPr>
          </a:lstStyle>
          <a:p>
            <a:pPr lvl="0"/>
            <a:r>
              <a:rPr lang="sv-SE" dirty="0"/>
              <a:t>Rubrik</a:t>
            </a:r>
          </a:p>
        </p:txBody>
      </p:sp>
      <p:sp>
        <p:nvSpPr>
          <p:cNvPr id="16" name="Platshållare för text 15">
            <a:extLst>
              <a:ext uri="{FF2B5EF4-FFF2-40B4-BE49-F238E27FC236}">
                <a16:creationId xmlns:a16="http://schemas.microsoft.com/office/drawing/2014/main" id="{63D604BC-42B6-48EA-B7D1-69B3CC594134}"/>
              </a:ext>
            </a:extLst>
          </p:cNvPr>
          <p:cNvSpPr>
            <a:spLocks noGrp="1"/>
          </p:cNvSpPr>
          <p:nvPr>
            <p:ph type="body" sz="quarter" idx="16" hasCustomPrompt="1"/>
          </p:nvPr>
        </p:nvSpPr>
        <p:spPr>
          <a:xfrm>
            <a:off x="4412457"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tx1"/>
                </a:solidFill>
              </a:defRPr>
            </a:lvl1pPr>
          </a:lstStyle>
          <a:p>
            <a:pPr lvl="0"/>
            <a:r>
              <a:rPr lang="sv-SE" dirty="0"/>
              <a:t>Brödtext</a:t>
            </a:r>
          </a:p>
        </p:txBody>
      </p:sp>
      <p:sp>
        <p:nvSpPr>
          <p:cNvPr id="17" name="Platshållare för text 16">
            <a:extLst>
              <a:ext uri="{FF2B5EF4-FFF2-40B4-BE49-F238E27FC236}">
                <a16:creationId xmlns:a16="http://schemas.microsoft.com/office/drawing/2014/main" id="{B1793143-7DB8-4AC5-9A8C-AB8620C0B129}"/>
              </a:ext>
            </a:extLst>
          </p:cNvPr>
          <p:cNvSpPr>
            <a:spLocks noGrp="1"/>
          </p:cNvSpPr>
          <p:nvPr>
            <p:ph type="body" sz="quarter" idx="17" hasCustomPrompt="1"/>
          </p:nvPr>
        </p:nvSpPr>
        <p:spPr>
          <a:xfrm>
            <a:off x="8134350"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solidFill>
                  <a:schemeClr val="bg1"/>
                </a:solidFill>
              </a:defRPr>
            </a:lvl1pPr>
          </a:lstStyle>
          <a:p>
            <a:pPr lvl="0"/>
            <a:r>
              <a:rPr lang="sv-SE" dirty="0"/>
              <a:t>Rubrik</a:t>
            </a:r>
          </a:p>
        </p:txBody>
      </p:sp>
      <p:sp>
        <p:nvSpPr>
          <p:cNvPr id="18" name="Platshållare för text 17">
            <a:extLst>
              <a:ext uri="{FF2B5EF4-FFF2-40B4-BE49-F238E27FC236}">
                <a16:creationId xmlns:a16="http://schemas.microsoft.com/office/drawing/2014/main" id="{E0D291EB-C215-4B27-98F4-32398C6491D6}"/>
              </a:ext>
            </a:extLst>
          </p:cNvPr>
          <p:cNvSpPr>
            <a:spLocks noGrp="1"/>
          </p:cNvSpPr>
          <p:nvPr>
            <p:ph type="body" sz="quarter" idx="18" hasCustomPrompt="1"/>
          </p:nvPr>
        </p:nvSpPr>
        <p:spPr>
          <a:xfrm>
            <a:off x="8134350"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tx1"/>
                </a:solidFill>
              </a:defRPr>
            </a:lvl1pPr>
          </a:lstStyle>
          <a:p>
            <a:pPr lvl="0"/>
            <a:r>
              <a:rPr lang="sv-SE" dirty="0"/>
              <a:t>Brödtext</a:t>
            </a:r>
          </a:p>
        </p:txBody>
      </p:sp>
      <p:sp>
        <p:nvSpPr>
          <p:cNvPr id="3" name="Platshållare för bildnummer 2">
            <a:extLst>
              <a:ext uri="{FF2B5EF4-FFF2-40B4-BE49-F238E27FC236}">
                <a16:creationId xmlns:a16="http://schemas.microsoft.com/office/drawing/2014/main" id="{ABB68E84-1982-4D04-B3AD-70C339FBCE72}"/>
              </a:ext>
            </a:extLst>
          </p:cNvPr>
          <p:cNvSpPr>
            <a:spLocks noGrp="1"/>
          </p:cNvSpPr>
          <p:nvPr>
            <p:ph type="sldNum" sz="quarter" idx="19"/>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839306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1204913" y="1078706"/>
            <a:ext cx="9782175" cy="2852737"/>
          </a:xfrm>
        </p:spPr>
        <p:txBody>
          <a:bodyPr anchor="b"/>
          <a:lstStyle>
            <a:lvl1pPr algn="ctr">
              <a:defRPr sz="4000" i="1">
                <a:solidFill>
                  <a:schemeClr val="accent1"/>
                </a:solidFill>
              </a:defRPr>
            </a:lvl1pPr>
          </a:lstStyle>
          <a:p>
            <a:r>
              <a:rPr lang="sv-SE" dirty="0"/>
              <a:t>”Citat”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1204912" y="4179888"/>
            <a:ext cx="9782175"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Förnamn Efternamn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lvl1pPr>
              <a:defRPr>
                <a:solidFill>
                  <a:schemeClr val="tx1"/>
                </a:solidFill>
              </a:defRPr>
            </a:lvl1pPr>
          </a:lstStyle>
          <a:p>
            <a:fld id="{8EA42B79-E4BF-4C01-8FAB-D6AEF853B17E}" type="datetime1">
              <a:rPr lang="sv-SE" smtClean="0"/>
              <a:t>2025-04-24</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78937F60-866A-4795-B191-917D0EEF530F}"/>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769399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1FCD3697-22FA-4400-B9D4-9F44870D9981}" type="datetime1">
              <a:rPr lang="sv-SE" smtClean="0"/>
              <a:t>2025-04-24</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998E9730-66CC-45EC-9536-C497FFB9EEBD}"/>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3532123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E23FC18-2DE9-4F5C-BF5A-03F40A58DD52}" type="datetime1">
              <a:rPr lang="sv-SE" smtClean="0"/>
              <a:t>2025-04-24</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3D736764-8F89-4D77-9DE9-F1EAD190A99B}"/>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2507376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676275" y="2005965"/>
            <a:ext cx="10823575" cy="2419092"/>
          </a:xfrm>
        </p:spPr>
        <p:txBody>
          <a:bodyPr anchor="t"/>
          <a:lstStyle>
            <a:lvl1pPr algn="ctr">
              <a:defRPr sz="5000" b="1">
                <a:solidFill>
                  <a:schemeClr val="bg1"/>
                </a:solidFill>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A49F7F9A-ED6C-43C8-A012-5BBD30604923}" type="datetime1">
              <a:rPr lang="sv-SE" smtClean="0"/>
              <a:t>2025-04-24</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bg1"/>
                </a:solidFill>
              </a:defRPr>
            </a:lvl1pPr>
          </a:lstStyle>
          <a:p>
            <a:endParaRPr lang="sv-SE" dirty="0"/>
          </a:p>
        </p:txBody>
      </p:sp>
      <p:grpSp>
        <p:nvGrpSpPr>
          <p:cNvPr id="7" name="Grupp 6">
            <a:extLst>
              <a:ext uri="{FF2B5EF4-FFF2-40B4-BE49-F238E27FC236}">
                <a16:creationId xmlns:a16="http://schemas.microsoft.com/office/drawing/2014/main" id="{645532E1-156E-44CD-8BC0-F0699272F806}"/>
              </a:ext>
            </a:extLst>
          </p:cNvPr>
          <p:cNvGrpSpPr/>
          <p:nvPr userDrawn="1"/>
        </p:nvGrpSpPr>
        <p:grpSpPr>
          <a:xfrm>
            <a:off x="276224" y="5972873"/>
            <a:ext cx="11610975" cy="635085"/>
            <a:chOff x="276224" y="5972873"/>
            <a:chExt cx="11610975" cy="635085"/>
          </a:xfrm>
        </p:grpSpPr>
        <p:pic>
          <p:nvPicPr>
            <p:cNvPr id="8" name="Bild 7">
              <a:extLst>
                <a:ext uri="{FF2B5EF4-FFF2-40B4-BE49-F238E27FC236}">
                  <a16:creationId xmlns:a16="http://schemas.microsoft.com/office/drawing/2014/main" id="{C4DB3386-209C-4789-A580-26CAC132EB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24" y="5972873"/>
              <a:ext cx="11610975" cy="165190"/>
            </a:xfrm>
            <a:prstGeom prst="rect">
              <a:avLst/>
            </a:prstGeom>
          </p:spPr>
        </p:pic>
        <p:grpSp>
          <p:nvGrpSpPr>
            <p:cNvPr id="9" name="Bild 7">
              <a:extLst>
                <a:ext uri="{FF2B5EF4-FFF2-40B4-BE49-F238E27FC236}">
                  <a16:creationId xmlns:a16="http://schemas.microsoft.com/office/drawing/2014/main" id="{658EF493-3610-41E8-9226-C7E131027122}"/>
                </a:ext>
              </a:extLst>
            </p:cNvPr>
            <p:cNvGrpSpPr/>
            <p:nvPr userDrawn="1"/>
          </p:nvGrpSpPr>
          <p:grpSpPr>
            <a:xfrm>
              <a:off x="10331566" y="6187753"/>
              <a:ext cx="1228230" cy="389397"/>
              <a:chOff x="10331566" y="6187753"/>
              <a:chExt cx="1228230" cy="389397"/>
            </a:xfrm>
            <a:solidFill>
              <a:schemeClr val="bg1"/>
            </a:solidFill>
          </p:grpSpPr>
          <p:sp>
            <p:nvSpPr>
              <p:cNvPr id="26" name="Frihandsfigur: Form 25">
                <a:extLst>
                  <a:ext uri="{FF2B5EF4-FFF2-40B4-BE49-F238E27FC236}">
                    <a16:creationId xmlns:a16="http://schemas.microsoft.com/office/drawing/2014/main" id="{1622FAA5-748B-454F-8FB4-5333B356D873}"/>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solidFill>
                    <a:schemeClr val="bg1"/>
                  </a:solidFill>
                </a:endParaRPr>
              </a:p>
            </p:txBody>
          </p:sp>
          <p:sp>
            <p:nvSpPr>
              <p:cNvPr id="27" name="Frihandsfigur: Form 26">
                <a:extLst>
                  <a:ext uri="{FF2B5EF4-FFF2-40B4-BE49-F238E27FC236}">
                    <a16:creationId xmlns:a16="http://schemas.microsoft.com/office/drawing/2014/main" id="{555D7A21-F0CB-4C1B-8955-BCF7E49DD501}"/>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solidFill>
                    <a:schemeClr val="bg1"/>
                  </a:solidFill>
                </a:endParaRPr>
              </a:p>
            </p:txBody>
          </p:sp>
          <p:sp>
            <p:nvSpPr>
              <p:cNvPr id="28" name="Frihandsfigur: Form 27">
                <a:extLst>
                  <a:ext uri="{FF2B5EF4-FFF2-40B4-BE49-F238E27FC236}">
                    <a16:creationId xmlns:a16="http://schemas.microsoft.com/office/drawing/2014/main" id="{395CE7FA-DF40-49A8-86C5-D5E94CBE9844}"/>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29" name="Frihandsfigur: Form 28">
                <a:extLst>
                  <a:ext uri="{FF2B5EF4-FFF2-40B4-BE49-F238E27FC236}">
                    <a16:creationId xmlns:a16="http://schemas.microsoft.com/office/drawing/2014/main" id="{CB1E8A3A-9781-484E-A8EC-E9273C25CFA8}"/>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0" name="Frihandsfigur: Form 29">
                <a:extLst>
                  <a:ext uri="{FF2B5EF4-FFF2-40B4-BE49-F238E27FC236}">
                    <a16:creationId xmlns:a16="http://schemas.microsoft.com/office/drawing/2014/main" id="{23DBD1E6-8241-4705-BFB3-CD287171483B}"/>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solidFill>
                    <a:schemeClr val="bg1"/>
                  </a:solidFill>
                </a:endParaRPr>
              </a:p>
            </p:txBody>
          </p:sp>
          <p:sp>
            <p:nvSpPr>
              <p:cNvPr id="31" name="Frihandsfigur: Form 30">
                <a:extLst>
                  <a:ext uri="{FF2B5EF4-FFF2-40B4-BE49-F238E27FC236}">
                    <a16:creationId xmlns:a16="http://schemas.microsoft.com/office/drawing/2014/main" id="{DC8D5857-69C8-48E4-80BB-CAE2DD9C50C1}"/>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2" name="Frihandsfigur: Form 31">
                <a:extLst>
                  <a:ext uri="{FF2B5EF4-FFF2-40B4-BE49-F238E27FC236}">
                    <a16:creationId xmlns:a16="http://schemas.microsoft.com/office/drawing/2014/main" id="{696DD17B-9DB2-4AE6-B0F6-8393643E71FB}"/>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3" name="Frihandsfigur: Form 32">
                <a:extLst>
                  <a:ext uri="{FF2B5EF4-FFF2-40B4-BE49-F238E27FC236}">
                    <a16:creationId xmlns:a16="http://schemas.microsoft.com/office/drawing/2014/main" id="{272539BD-CD97-4C3B-A90D-0EE1DCE30491}"/>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4" name="Frihandsfigur: Form 33">
                <a:extLst>
                  <a:ext uri="{FF2B5EF4-FFF2-40B4-BE49-F238E27FC236}">
                    <a16:creationId xmlns:a16="http://schemas.microsoft.com/office/drawing/2014/main" id="{9FE7B760-E61C-496C-872F-7C25FC7500A3}"/>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solidFill>
                    <a:schemeClr val="bg1"/>
                  </a:solidFill>
                </a:endParaRPr>
              </a:p>
            </p:txBody>
          </p:sp>
          <p:sp>
            <p:nvSpPr>
              <p:cNvPr id="35" name="Frihandsfigur: Form 34">
                <a:extLst>
                  <a:ext uri="{FF2B5EF4-FFF2-40B4-BE49-F238E27FC236}">
                    <a16:creationId xmlns:a16="http://schemas.microsoft.com/office/drawing/2014/main" id="{2D466CBF-0593-42AD-9910-11A2A369C280}"/>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solidFill>
                    <a:schemeClr val="bg1"/>
                  </a:solidFill>
                </a:endParaRPr>
              </a:p>
            </p:txBody>
          </p:sp>
          <p:sp>
            <p:nvSpPr>
              <p:cNvPr id="36" name="Frihandsfigur: Form 35">
                <a:extLst>
                  <a:ext uri="{FF2B5EF4-FFF2-40B4-BE49-F238E27FC236}">
                    <a16:creationId xmlns:a16="http://schemas.microsoft.com/office/drawing/2014/main" id="{E4B34ECA-0602-404D-9ABF-86B0A4FD8E39}"/>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solidFill>
                    <a:schemeClr val="bg1"/>
                  </a:solidFill>
                </a:endParaRPr>
              </a:p>
            </p:txBody>
          </p:sp>
          <p:sp>
            <p:nvSpPr>
              <p:cNvPr id="37" name="Frihandsfigur: Form 36">
                <a:extLst>
                  <a:ext uri="{FF2B5EF4-FFF2-40B4-BE49-F238E27FC236}">
                    <a16:creationId xmlns:a16="http://schemas.microsoft.com/office/drawing/2014/main" id="{50FFA9AF-C47A-4411-9415-ECE156FE1C89}"/>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solidFill>
                    <a:schemeClr val="bg1"/>
                  </a:solidFill>
                </a:endParaRPr>
              </a:p>
            </p:txBody>
          </p:sp>
          <p:sp>
            <p:nvSpPr>
              <p:cNvPr id="38" name="Frihandsfigur: Form 37">
                <a:extLst>
                  <a:ext uri="{FF2B5EF4-FFF2-40B4-BE49-F238E27FC236}">
                    <a16:creationId xmlns:a16="http://schemas.microsoft.com/office/drawing/2014/main" id="{A0C8632E-594C-4B8F-92BB-90996E73ABBF}"/>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39" name="Frihandsfigur: Form 38">
                <a:extLst>
                  <a:ext uri="{FF2B5EF4-FFF2-40B4-BE49-F238E27FC236}">
                    <a16:creationId xmlns:a16="http://schemas.microsoft.com/office/drawing/2014/main" id="{AAF84DC5-A694-4242-AE56-9868613A74FA}"/>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0" name="Frihandsfigur: Form 39">
                <a:extLst>
                  <a:ext uri="{FF2B5EF4-FFF2-40B4-BE49-F238E27FC236}">
                    <a16:creationId xmlns:a16="http://schemas.microsoft.com/office/drawing/2014/main" id="{0744EAA3-4687-468D-A294-931296FCEE2E}"/>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0" name="Bild 7">
              <a:extLst>
                <a:ext uri="{FF2B5EF4-FFF2-40B4-BE49-F238E27FC236}">
                  <a16:creationId xmlns:a16="http://schemas.microsoft.com/office/drawing/2014/main" id="{53CCCB0D-AA43-4878-99C6-F70949415673}"/>
                </a:ext>
              </a:extLst>
            </p:cNvPr>
            <p:cNvGrpSpPr/>
            <p:nvPr userDrawn="1"/>
          </p:nvGrpSpPr>
          <p:grpSpPr>
            <a:xfrm>
              <a:off x="9962286" y="6237019"/>
              <a:ext cx="1335030" cy="370939"/>
              <a:chOff x="9962286" y="6237019"/>
              <a:chExt cx="1335030" cy="370939"/>
            </a:xfrm>
            <a:solidFill>
              <a:schemeClr val="bg1"/>
            </a:solidFill>
          </p:grpSpPr>
          <p:sp>
            <p:nvSpPr>
              <p:cNvPr id="24" name="Frihandsfigur: Form 23">
                <a:extLst>
                  <a:ext uri="{FF2B5EF4-FFF2-40B4-BE49-F238E27FC236}">
                    <a16:creationId xmlns:a16="http://schemas.microsoft.com/office/drawing/2014/main" id="{9DF975B9-42C7-4D6F-AE0A-2DC11828A074}"/>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solidFill>
                    <a:schemeClr val="bg1"/>
                  </a:solidFill>
                </a:endParaRPr>
              </a:p>
            </p:txBody>
          </p:sp>
          <p:sp>
            <p:nvSpPr>
              <p:cNvPr id="25" name="Frihandsfigur: Form 24">
                <a:extLst>
                  <a:ext uri="{FF2B5EF4-FFF2-40B4-BE49-F238E27FC236}">
                    <a16:creationId xmlns:a16="http://schemas.microsoft.com/office/drawing/2014/main" id="{60E6B767-B265-4043-A237-1B451F3EB0B2}"/>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1" name="Bild 7">
              <a:extLst>
                <a:ext uri="{FF2B5EF4-FFF2-40B4-BE49-F238E27FC236}">
                  <a16:creationId xmlns:a16="http://schemas.microsoft.com/office/drawing/2014/main" id="{3462C35B-9EF0-49C1-89A7-F9CBCD64817D}"/>
                </a:ext>
              </a:extLst>
            </p:cNvPr>
            <p:cNvGrpSpPr/>
            <p:nvPr userDrawn="1"/>
          </p:nvGrpSpPr>
          <p:grpSpPr>
            <a:xfrm>
              <a:off x="10000063" y="6286102"/>
              <a:ext cx="218126" cy="223385"/>
              <a:chOff x="10000063" y="6286102"/>
              <a:chExt cx="218126" cy="223385"/>
            </a:xfrm>
            <a:solidFill>
              <a:schemeClr val="bg1"/>
            </a:solidFill>
          </p:grpSpPr>
          <p:sp>
            <p:nvSpPr>
              <p:cNvPr id="13" name="Frihandsfigur: Form 12">
                <a:extLst>
                  <a:ext uri="{FF2B5EF4-FFF2-40B4-BE49-F238E27FC236}">
                    <a16:creationId xmlns:a16="http://schemas.microsoft.com/office/drawing/2014/main" id="{80CF00D8-1CF0-4E1C-963E-C2C7F73CE23B}"/>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74FD56C0-C097-420B-99CB-C8416E32DDC5}"/>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FF6B067A-757B-4405-84D1-BEA494593A65}"/>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DEE9A78F-2628-46F0-9765-6CD8B360BE2D}"/>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6F9C94D5-3F06-4B36-AF58-C3503D0FA19C}"/>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C8C38619-0120-42B0-838F-1F45912A9340}"/>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B17F5927-D23A-424C-968D-095F11C08792}"/>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4ABB0C52-38A0-422C-BBF9-D2B361DB54AF}"/>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9500D5BC-6325-4A54-BA72-D4F36CBB3C91}"/>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32FA42BA-C5A1-4320-A4E0-4952013CC7F0}"/>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42CF23E1-9177-4860-A9C1-CE0D21A832B7}"/>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sp>
          <p:nvSpPr>
            <p:cNvPr id="12" name="textruta 11">
              <a:extLst>
                <a:ext uri="{FF2B5EF4-FFF2-40B4-BE49-F238E27FC236}">
                  <a16:creationId xmlns:a16="http://schemas.microsoft.com/office/drawing/2014/main" id="{0F083AF5-8FBA-4E1E-830B-E6C092C05C82}"/>
                </a:ext>
              </a:extLst>
            </p:cNvPr>
            <p:cNvSpPr txBox="1"/>
            <p:nvPr userDrawn="1"/>
          </p:nvSpPr>
          <p:spPr>
            <a:xfrm>
              <a:off x="542923" y="6235525"/>
              <a:ext cx="1367682" cy="323165"/>
            </a:xfrm>
            <a:prstGeom prst="rect">
              <a:avLst/>
            </a:prstGeom>
            <a:noFill/>
          </p:spPr>
          <p:txBody>
            <a:bodyPr wrap="none" rtlCol="0">
              <a:spAutoFit/>
            </a:bodyPr>
            <a:lstStyle/>
            <a:p>
              <a:r>
                <a:rPr lang="sv-SE" sz="1500" b="1" dirty="0">
                  <a:solidFill>
                    <a:schemeClr val="bg1"/>
                  </a:solidFill>
                </a:rPr>
                <a:t>jonkoping.se</a:t>
              </a:r>
            </a:p>
          </p:txBody>
        </p:sp>
      </p:grpSp>
      <p:sp>
        <p:nvSpPr>
          <p:cNvPr id="3" name="Platshållare för bildnummer 2">
            <a:extLst>
              <a:ext uri="{FF2B5EF4-FFF2-40B4-BE49-F238E27FC236}">
                <a16:creationId xmlns:a16="http://schemas.microsoft.com/office/drawing/2014/main" id="{FF72232E-5E66-401B-88FB-9A3C60140437}"/>
              </a:ext>
            </a:extLst>
          </p:cNvPr>
          <p:cNvSpPr>
            <a:spLocks noGrp="1"/>
          </p:cNvSpPr>
          <p:nvPr>
            <p:ph type="sldNum" sz="quarter" idx="12"/>
          </p:nvPr>
        </p:nvSpPr>
        <p:spPr/>
        <p:txBody>
          <a:bodyPr/>
          <a:lstStyle>
            <a:lvl1pPr>
              <a:defRPr>
                <a:solidFill>
                  <a:schemeClr val="bg1"/>
                </a:solidFill>
              </a:defRPr>
            </a:lvl1pPr>
          </a:lstStyle>
          <a:p>
            <a:fld id="{1530FA24-EA69-48AB-999F-0B3AF33E8E8C}" type="slidenum">
              <a:rPr lang="sv-SE" smtClean="0"/>
              <a:pPr/>
              <a:t>‹#›</a:t>
            </a:fld>
            <a:endParaRPr lang="sv-SE" dirty="0"/>
          </a:p>
        </p:txBody>
      </p:sp>
      <p:sp>
        <p:nvSpPr>
          <p:cNvPr id="41" name="textruta 40">
            <a:extLst>
              <a:ext uri="{FF2B5EF4-FFF2-40B4-BE49-F238E27FC236}">
                <a16:creationId xmlns:a16="http://schemas.microsoft.com/office/drawing/2014/main" id="{58CB8DFA-FF8F-4343-B76C-AF4A91A17A62}"/>
              </a:ext>
            </a:extLst>
          </p:cNvPr>
          <p:cNvSpPr txBox="1"/>
          <p:nvPr userDrawn="1">
            <p:custDataLst>
              <p:tags r:id="rId1"/>
            </p:custDataLst>
          </p:nvPr>
        </p:nvSpPr>
        <p:spPr>
          <a:xfrm>
            <a:off x="8110329" y="272535"/>
            <a:ext cx="3404333" cy="184666"/>
          </a:xfrm>
          <a:prstGeom prst="rect">
            <a:avLst/>
          </a:prstGeom>
          <a:noFill/>
        </p:spPr>
        <p:txBody>
          <a:bodyPr wrap="square" lIns="0" tIns="0" rIns="0" bIns="0" rtlCol="0">
            <a:spAutoFit/>
          </a:bodyPr>
          <a:lstStyle/>
          <a:p>
            <a:pPr algn="r"/>
            <a:endParaRPr lang="sv-SE" sz="1200" b="1" dirty="0">
              <a:solidFill>
                <a:schemeClr val="bg1"/>
              </a:solidFill>
            </a:endParaRPr>
          </a:p>
        </p:txBody>
      </p:sp>
    </p:spTree>
    <p:extLst>
      <p:ext uri="{BB962C8B-B14F-4D97-AF65-F5344CB8AC3E}">
        <p14:creationId xmlns:p14="http://schemas.microsoft.com/office/powerpoint/2010/main" val="1383006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04" userDrawn="1">
          <p15:clr>
            <a:srgbClr val="FBAE40"/>
          </p15:clr>
        </p15:guide>
        <p15:guide id="4" pos="7488" userDrawn="1">
          <p15:clr>
            <a:srgbClr val="FBAE40"/>
          </p15:clr>
        </p15:guide>
        <p15:guide id="5" orient="horz" pos="192" userDrawn="1">
          <p15:clr>
            <a:srgbClr val="FBAE40"/>
          </p15:clr>
        </p15:guide>
        <p15:guide id="6" orient="horz" pos="40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under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format</a:t>
            </a:r>
            <a:endParaRPr lang="sv-SE" dirty="0"/>
          </a:p>
        </p:txBody>
      </p:sp>
      <p:sp>
        <p:nvSpPr>
          <p:cNvPr id="7" name="Platshållare för text 2">
            <a:extLst>
              <a:ext uri="{FF2B5EF4-FFF2-40B4-BE49-F238E27FC236}">
                <a16:creationId xmlns:a16="http://schemas.microsoft.com/office/drawing/2014/main" id="{35455EE5-ABF8-4A43-BF46-96898F11C497}"/>
              </a:ext>
            </a:extLst>
          </p:cNvPr>
          <p:cNvSpPr>
            <a:spLocks noGrp="1"/>
          </p:cNvSpPr>
          <p:nvPr>
            <p:ph type="body" idx="13" hasCustomPrompt="1"/>
          </p:nvPr>
        </p:nvSpPr>
        <p:spPr>
          <a:xfrm>
            <a:off x="676275" y="1962150"/>
            <a:ext cx="10823574" cy="288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76275" y="2505075"/>
            <a:ext cx="10823575" cy="324951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CE21200E-E207-4B86-886B-000FE90AFC9D}"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7B80546-BDD7-4D54-A34D-F9B91130B63D}"/>
              </a:ext>
            </a:extLst>
          </p:cNvPr>
          <p:cNvSpPr>
            <a:spLocks noGrp="1"/>
          </p:cNvSpPr>
          <p:nvPr>
            <p:ph type="sldNum" sz="quarter" idx="14"/>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2341615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spalt">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p:nvPr>
        </p:nvSpPr>
        <p:spPr>
          <a:xfrm>
            <a:off x="676275" y="457200"/>
            <a:ext cx="10823575" cy="1119239"/>
          </a:xfrm>
        </p:spPr>
        <p:txBody>
          <a:body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BAE2F027-1CC0-4470-A4AF-F5E8B615C960}" type="datetime1">
              <a:rPr lang="sv-SE" smtClean="0"/>
              <a:t>2025-04-24</a:t>
            </a:fld>
            <a:endParaRPr lang="sv-SE" dirty="0"/>
          </a:p>
        </p:txBody>
      </p:sp>
      <p:sp>
        <p:nvSpPr>
          <p:cNvPr id="13" name="Platshållare för text 2">
            <a:extLst>
              <a:ext uri="{FF2B5EF4-FFF2-40B4-BE49-F238E27FC236}">
                <a16:creationId xmlns:a16="http://schemas.microsoft.com/office/drawing/2014/main" id="{83B90BA5-CBD5-4671-B4E8-EBC6F17DE4E1}"/>
              </a:ext>
            </a:extLst>
          </p:cNvPr>
          <p:cNvSpPr>
            <a:spLocks noGrp="1"/>
          </p:cNvSpPr>
          <p:nvPr>
            <p:ph type="body" idx="13" hasCustomPrompt="1"/>
          </p:nvPr>
        </p:nvSpPr>
        <p:spPr>
          <a:xfrm>
            <a:off x="6386513" y="1962150"/>
            <a:ext cx="5112000" cy="288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14" name="Platshållare för innehåll 3">
            <a:extLst>
              <a:ext uri="{FF2B5EF4-FFF2-40B4-BE49-F238E27FC236}">
                <a16:creationId xmlns:a16="http://schemas.microsoft.com/office/drawing/2014/main" id="{21D41C3F-306B-408F-922C-5F4A2071C178}"/>
              </a:ext>
            </a:extLst>
          </p:cNvPr>
          <p:cNvSpPr>
            <a:spLocks noGrp="1"/>
          </p:cNvSpPr>
          <p:nvPr>
            <p:ph sz="half" idx="14"/>
          </p:nvPr>
        </p:nvSpPr>
        <p:spPr>
          <a:xfrm>
            <a:off x="6386513" y="2505075"/>
            <a:ext cx="5112000" cy="33147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2" name="Platshållare för bildnummer 1">
            <a:extLst>
              <a:ext uri="{FF2B5EF4-FFF2-40B4-BE49-F238E27FC236}">
                <a16:creationId xmlns:a16="http://schemas.microsoft.com/office/drawing/2014/main" id="{D7D86861-5DDF-4B36-9248-9611E8D74313}"/>
              </a:ext>
            </a:extLst>
          </p:cNvPr>
          <p:cNvSpPr>
            <a:spLocks noGrp="1"/>
          </p:cNvSpPr>
          <p:nvPr>
            <p:ph type="sldNum" sz="quarter" idx="15"/>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113184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hasCustomPrompt="1"/>
          </p:nvPr>
        </p:nvSpPr>
        <p:spPr>
          <a:xfrm>
            <a:off x="676276" y="457200"/>
            <a:ext cx="5112000" cy="1119239"/>
          </a:xfrm>
        </p:spPr>
        <p:txBody>
          <a:bodyPr/>
          <a:lstStyle/>
          <a:p>
            <a:r>
              <a:rPr lang="sv-SE" dirty="0"/>
              <a:t>Lägg till rubrik</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10">
            <a:extLst>
              <a:ext uri="{FF2B5EF4-FFF2-40B4-BE49-F238E27FC236}">
                <a16:creationId xmlns:a16="http://schemas.microsoft.com/office/drawing/2014/main" id="{8F14E7B6-73EA-4AC9-8D8C-326043320623}"/>
              </a:ext>
            </a:extLst>
          </p:cNvPr>
          <p:cNvSpPr>
            <a:spLocks noGrp="1"/>
          </p:cNvSpPr>
          <p:nvPr>
            <p:ph type="pic" sz="quarter" idx="13"/>
          </p:nvPr>
        </p:nvSpPr>
        <p:spPr>
          <a:xfrm>
            <a:off x="6096000" y="1104900"/>
            <a:ext cx="5770563" cy="4552950"/>
          </a:xfrm>
        </p:spPr>
        <p:txBody>
          <a:bodyPr/>
          <a:lstStyle/>
          <a:p>
            <a:r>
              <a:rPr lang="sv-SE"/>
              <a:t>Klicka på ikonen för att lägga till en bild</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18F92D30-DC50-4C97-8535-C728D4E801EF}" type="datetime1">
              <a:rPr lang="sv-SE" smtClean="0"/>
              <a:t>2025-04-24</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2" name="Platshållare för bildnummer 1">
            <a:extLst>
              <a:ext uri="{FF2B5EF4-FFF2-40B4-BE49-F238E27FC236}">
                <a16:creationId xmlns:a16="http://schemas.microsoft.com/office/drawing/2014/main" id="{53EB3E69-4AD1-4DE0-AC66-E0293599B91D}"/>
              </a:ext>
            </a:extLst>
          </p:cNvPr>
          <p:cNvSpPr>
            <a:spLocks noGrp="1"/>
          </p:cNvSpPr>
          <p:nvPr>
            <p:ph type="sldNum" sz="quarter" idx="14"/>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220046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ch statistik">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hasCustomPrompt="1"/>
          </p:nvPr>
        </p:nvSpPr>
        <p:spPr>
          <a:xfrm>
            <a:off x="676276" y="457200"/>
            <a:ext cx="5112000" cy="1119239"/>
          </a:xfrm>
        </p:spPr>
        <p:txBody>
          <a:bodyPr/>
          <a:lstStyle/>
          <a:p>
            <a:r>
              <a:rPr lang="sv-SE" dirty="0"/>
              <a:t>Lägg till rubrik</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CCBE07FF-09CF-4E71-86E2-202751B99522}" type="datetime1">
              <a:rPr lang="sv-SE" smtClean="0"/>
              <a:t>2025-04-24</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12" name="Platshållare för innehåll 11">
            <a:extLst>
              <a:ext uri="{FF2B5EF4-FFF2-40B4-BE49-F238E27FC236}">
                <a16:creationId xmlns:a16="http://schemas.microsoft.com/office/drawing/2014/main" id="{94624273-12A6-434A-9183-70A1BB6424E2}"/>
              </a:ext>
            </a:extLst>
          </p:cNvPr>
          <p:cNvSpPr>
            <a:spLocks noGrp="1"/>
          </p:cNvSpPr>
          <p:nvPr>
            <p:ph sz="quarter" idx="14"/>
          </p:nvPr>
        </p:nvSpPr>
        <p:spPr>
          <a:xfrm>
            <a:off x="6096000" y="1104899"/>
            <a:ext cx="5770563" cy="4552950"/>
          </a:xfrm>
          <a:custGeom>
            <a:avLst/>
            <a:gdLst>
              <a:gd name="connsiteX0" fmla="*/ 0 w 5770563"/>
              <a:gd name="connsiteY0" fmla="*/ 0 h 4552950"/>
              <a:gd name="connsiteX1" fmla="*/ 5770563 w 5770563"/>
              <a:gd name="connsiteY1" fmla="*/ 0 h 4552950"/>
              <a:gd name="connsiteX2" fmla="*/ 5770563 w 5770563"/>
              <a:gd name="connsiteY2" fmla="*/ 4552950 h 4552950"/>
              <a:gd name="connsiteX3" fmla="*/ 0 w 5770563"/>
              <a:gd name="connsiteY3" fmla="*/ 4552950 h 4552950"/>
            </a:gdLst>
            <a:ahLst/>
            <a:cxnLst>
              <a:cxn ang="0">
                <a:pos x="connsiteX0" y="connsiteY0"/>
              </a:cxn>
              <a:cxn ang="0">
                <a:pos x="connsiteX1" y="connsiteY1"/>
              </a:cxn>
              <a:cxn ang="0">
                <a:pos x="connsiteX2" y="connsiteY2"/>
              </a:cxn>
              <a:cxn ang="0">
                <a:pos x="connsiteX3" y="connsiteY3"/>
              </a:cxn>
            </a:cxnLst>
            <a:rect l="l" t="t" r="r" b="b"/>
            <a:pathLst>
              <a:path w="5770563" h="4552950">
                <a:moveTo>
                  <a:pt x="0" y="0"/>
                </a:moveTo>
                <a:lnTo>
                  <a:pt x="5770563" y="0"/>
                </a:lnTo>
                <a:lnTo>
                  <a:pt x="5770563" y="4552950"/>
                </a:lnTo>
                <a:lnTo>
                  <a:pt x="0" y="4552950"/>
                </a:lnTo>
                <a:close/>
              </a:path>
            </a:pathLst>
          </a:custGeom>
        </p:spPr>
        <p:txBody>
          <a:bodyPr wrap="square">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Platshållare för bildnummer 1">
            <a:extLst>
              <a:ext uri="{FF2B5EF4-FFF2-40B4-BE49-F238E27FC236}">
                <a16:creationId xmlns:a16="http://schemas.microsoft.com/office/drawing/2014/main" id="{714CBFA1-BA8A-48A9-9A8E-CB49308C8649}"/>
              </a:ext>
            </a:extLst>
          </p:cNvPr>
          <p:cNvSpPr>
            <a:spLocks noGrp="1"/>
          </p:cNvSpPr>
          <p:nvPr>
            <p:ph type="sldNum" sz="quarter" idx="15"/>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1831819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76275" y="1895475"/>
            <a:ext cx="10823575" cy="38671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A2A689EB-E959-4305-82CB-4AAA39FDAE3E}"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3F96AE2-BBA7-44D3-AE4B-564C998DD842}"/>
              </a:ext>
            </a:extLst>
          </p:cNvPr>
          <p:cNvSpPr>
            <a:spLocks noGrp="1"/>
          </p:cNvSpPr>
          <p:nvPr>
            <p:ph type="sldNum" sz="quarter" idx="12"/>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format</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AFBBD5F0-B71E-422C-BA43-E627E501A7D7}" type="datetime1">
              <a:rPr lang="sv-SE" smtClean="0"/>
              <a:t>2025-04-24</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12" name="Platshållare för text 11">
            <a:extLst>
              <a:ext uri="{FF2B5EF4-FFF2-40B4-BE49-F238E27FC236}">
                <a16:creationId xmlns:a16="http://schemas.microsoft.com/office/drawing/2014/main" id="{6C8DAF90-B733-4FFC-85F7-CEEDED8E898A}"/>
              </a:ext>
            </a:extLst>
          </p:cNvPr>
          <p:cNvSpPr>
            <a:spLocks noGrp="1"/>
          </p:cNvSpPr>
          <p:nvPr>
            <p:ph type="body" sz="quarter" idx="13" hasCustomPrompt="1"/>
          </p:nvPr>
        </p:nvSpPr>
        <p:spPr>
          <a:xfrm>
            <a:off x="690564"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lvl1pPr>
          </a:lstStyle>
          <a:p>
            <a:pPr lvl="0"/>
            <a:r>
              <a:rPr lang="sv-SE" dirty="0"/>
              <a:t>Rubrik</a:t>
            </a:r>
          </a:p>
        </p:txBody>
      </p:sp>
      <p:sp>
        <p:nvSpPr>
          <p:cNvPr id="14" name="Platshållare för text 13">
            <a:extLst>
              <a:ext uri="{FF2B5EF4-FFF2-40B4-BE49-F238E27FC236}">
                <a16:creationId xmlns:a16="http://schemas.microsoft.com/office/drawing/2014/main" id="{7AA1F10C-2C67-4F10-9366-9C58DB0DCF65}"/>
              </a:ext>
            </a:extLst>
          </p:cNvPr>
          <p:cNvSpPr>
            <a:spLocks noGrp="1"/>
          </p:cNvSpPr>
          <p:nvPr>
            <p:ph type="body" sz="quarter" idx="14" hasCustomPrompt="1"/>
          </p:nvPr>
        </p:nvSpPr>
        <p:spPr>
          <a:xfrm>
            <a:off x="690564"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bg1"/>
                </a:solidFill>
              </a:defRPr>
            </a:lvl1pPr>
          </a:lstStyle>
          <a:p>
            <a:pPr lvl="0"/>
            <a:r>
              <a:rPr lang="sv-SE" dirty="0"/>
              <a:t>Brödtext</a:t>
            </a:r>
          </a:p>
        </p:txBody>
      </p:sp>
      <p:sp>
        <p:nvSpPr>
          <p:cNvPr id="15" name="Platshållare för text 14">
            <a:extLst>
              <a:ext uri="{FF2B5EF4-FFF2-40B4-BE49-F238E27FC236}">
                <a16:creationId xmlns:a16="http://schemas.microsoft.com/office/drawing/2014/main" id="{8A99E8BD-617F-4300-A4A2-9E5B65185F35}"/>
              </a:ext>
            </a:extLst>
          </p:cNvPr>
          <p:cNvSpPr>
            <a:spLocks noGrp="1"/>
          </p:cNvSpPr>
          <p:nvPr>
            <p:ph type="body" sz="quarter" idx="15" hasCustomPrompt="1"/>
          </p:nvPr>
        </p:nvSpPr>
        <p:spPr>
          <a:xfrm>
            <a:off x="4412457"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lvl1pPr>
          </a:lstStyle>
          <a:p>
            <a:pPr lvl="0"/>
            <a:r>
              <a:rPr lang="sv-SE" dirty="0"/>
              <a:t>Rubrik</a:t>
            </a:r>
          </a:p>
        </p:txBody>
      </p:sp>
      <p:sp>
        <p:nvSpPr>
          <p:cNvPr id="16" name="Platshållare för text 15">
            <a:extLst>
              <a:ext uri="{FF2B5EF4-FFF2-40B4-BE49-F238E27FC236}">
                <a16:creationId xmlns:a16="http://schemas.microsoft.com/office/drawing/2014/main" id="{63D604BC-42B6-48EA-B7D1-69B3CC594134}"/>
              </a:ext>
            </a:extLst>
          </p:cNvPr>
          <p:cNvSpPr>
            <a:spLocks noGrp="1"/>
          </p:cNvSpPr>
          <p:nvPr>
            <p:ph type="body" sz="quarter" idx="16" hasCustomPrompt="1"/>
          </p:nvPr>
        </p:nvSpPr>
        <p:spPr>
          <a:xfrm>
            <a:off x="4412457"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bg1"/>
                </a:solidFill>
              </a:defRPr>
            </a:lvl1pPr>
          </a:lstStyle>
          <a:p>
            <a:pPr lvl="0"/>
            <a:r>
              <a:rPr lang="sv-SE" dirty="0"/>
              <a:t>Brödtext</a:t>
            </a:r>
          </a:p>
        </p:txBody>
      </p:sp>
      <p:sp>
        <p:nvSpPr>
          <p:cNvPr id="17" name="Platshållare för text 16">
            <a:extLst>
              <a:ext uri="{FF2B5EF4-FFF2-40B4-BE49-F238E27FC236}">
                <a16:creationId xmlns:a16="http://schemas.microsoft.com/office/drawing/2014/main" id="{B1793143-7DB8-4AC5-9A8C-AB8620C0B129}"/>
              </a:ext>
            </a:extLst>
          </p:cNvPr>
          <p:cNvSpPr>
            <a:spLocks noGrp="1"/>
          </p:cNvSpPr>
          <p:nvPr>
            <p:ph type="body" sz="quarter" idx="17" hasCustomPrompt="1"/>
          </p:nvPr>
        </p:nvSpPr>
        <p:spPr>
          <a:xfrm>
            <a:off x="8134350"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lvl1pPr>
          </a:lstStyle>
          <a:p>
            <a:pPr lvl="0"/>
            <a:r>
              <a:rPr lang="sv-SE" dirty="0"/>
              <a:t>Rubrik</a:t>
            </a:r>
          </a:p>
        </p:txBody>
      </p:sp>
      <p:sp>
        <p:nvSpPr>
          <p:cNvPr id="18" name="Platshållare för text 17">
            <a:extLst>
              <a:ext uri="{FF2B5EF4-FFF2-40B4-BE49-F238E27FC236}">
                <a16:creationId xmlns:a16="http://schemas.microsoft.com/office/drawing/2014/main" id="{E0D291EB-C215-4B27-98F4-32398C6491D6}"/>
              </a:ext>
            </a:extLst>
          </p:cNvPr>
          <p:cNvSpPr>
            <a:spLocks noGrp="1"/>
          </p:cNvSpPr>
          <p:nvPr>
            <p:ph type="body" sz="quarter" idx="18" hasCustomPrompt="1"/>
          </p:nvPr>
        </p:nvSpPr>
        <p:spPr>
          <a:xfrm>
            <a:off x="8134350"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bg1"/>
                </a:solidFill>
              </a:defRPr>
            </a:lvl1pPr>
          </a:lstStyle>
          <a:p>
            <a:pPr lvl="0"/>
            <a:r>
              <a:rPr lang="sv-SE" dirty="0"/>
              <a:t>Brödtext</a:t>
            </a:r>
          </a:p>
        </p:txBody>
      </p:sp>
      <p:sp>
        <p:nvSpPr>
          <p:cNvPr id="3" name="Platshållare för bildnummer 2">
            <a:extLst>
              <a:ext uri="{FF2B5EF4-FFF2-40B4-BE49-F238E27FC236}">
                <a16:creationId xmlns:a16="http://schemas.microsoft.com/office/drawing/2014/main" id="{B8AC32A6-EEFC-4678-B42F-A3EDDA7FF0D3}"/>
              </a:ext>
            </a:extLst>
          </p:cNvPr>
          <p:cNvSpPr>
            <a:spLocks noGrp="1"/>
          </p:cNvSpPr>
          <p:nvPr>
            <p:ph type="sldNum" sz="quarter" idx="19"/>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273456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1204913" y="1078706"/>
            <a:ext cx="9782175" cy="2852737"/>
          </a:xfrm>
        </p:spPr>
        <p:txBody>
          <a:bodyPr anchor="b"/>
          <a:lstStyle>
            <a:lvl1pPr algn="ctr">
              <a:defRPr sz="4000" i="1"/>
            </a:lvl1pPr>
          </a:lstStyle>
          <a:p>
            <a:r>
              <a:rPr lang="sv-SE" dirty="0"/>
              <a:t>”Citat”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1204912" y="4179888"/>
            <a:ext cx="9782175"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Förnamn Efternamn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ADCCBF8F-497F-4277-AB85-0D573353ADEE}" type="datetime1">
              <a:rPr lang="sv-SE" smtClean="0"/>
              <a:t>2025-04-24</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AC4F8B7E-6867-4808-B549-D0811E3385EF}"/>
              </a:ext>
            </a:extLst>
          </p:cNvPr>
          <p:cNvSpPr>
            <a:spLocks noGrp="1"/>
          </p:cNvSpPr>
          <p:nvPr>
            <p:ph type="sldNum" sz="quarter" idx="12"/>
          </p:nvPr>
        </p:nvSpPr>
        <p:spPr/>
        <p:txBody>
          <a:bodyPr/>
          <a:lstStyle/>
          <a:p>
            <a:fld id="{5ABEE0C4-627D-46C7-9477-FFBC315AE41A}" type="slidenum">
              <a:rPr lang="sv-SE" smtClean="0"/>
              <a:pPr/>
              <a:t>‹#›</a:t>
            </a:fld>
            <a:endParaRPr lang="sv-SE" dirty="0"/>
          </a:p>
        </p:txBody>
      </p:sp>
    </p:spTree>
    <p:extLst>
      <p:ext uri="{BB962C8B-B14F-4D97-AF65-F5344CB8AC3E}">
        <p14:creationId xmlns:p14="http://schemas.microsoft.com/office/powerpoint/2010/main" val="360185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s://www.jonkoping.se/"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hyperlink" Target="https://www.jonkoping.se/" TargetMode="External"/><Relationship Id="rId3" Type="http://schemas.openxmlformats.org/officeDocument/2006/relationships/slideLayout" Target="../slideLayouts/slideLayout15.xml"/><Relationship Id="rId21" Type="http://schemas.openxmlformats.org/officeDocument/2006/relationships/image" Target="../media/image9.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6.svg"/><Relationship Id="rId2" Type="http://schemas.openxmlformats.org/officeDocument/2006/relationships/slideLayout" Target="../slideLayouts/slideLayout14.xml"/><Relationship Id="rId16" Type="http://schemas.openxmlformats.org/officeDocument/2006/relationships/image" Target="../media/image5.png"/><Relationship Id="rId20" Type="http://schemas.openxmlformats.org/officeDocument/2006/relationships/image" Target="../media/image8.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4.xml"/><Relationship Id="rId10" Type="http://schemas.openxmlformats.org/officeDocument/2006/relationships/slideLayout" Target="../slideLayouts/slideLayout22.xml"/><Relationship Id="rId19" Type="http://schemas.openxmlformats.org/officeDocument/2006/relationships/image" Target="../media/image7.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676275" y="457200"/>
            <a:ext cx="10823575" cy="1119239"/>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676275" y="1825625"/>
            <a:ext cx="10823575" cy="3928961"/>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328613" y="275693"/>
            <a:ext cx="896937" cy="181508"/>
          </a:xfrm>
          <a:prstGeom prst="rect">
            <a:avLst/>
          </a:prstGeom>
        </p:spPr>
        <p:txBody>
          <a:bodyPr vert="horz" lIns="0" tIns="0" rIns="0" bIns="0" rtlCol="0" anchor="t">
            <a:noAutofit/>
          </a:bodyPr>
          <a:lstStyle>
            <a:lvl1pPr algn="l">
              <a:defRPr sz="1200" b="1">
                <a:solidFill>
                  <a:schemeClr val="tx1">
                    <a:tint val="75000"/>
                  </a:schemeClr>
                </a:solidFill>
              </a:defRPr>
            </a:lvl1pPr>
          </a:lstStyle>
          <a:p>
            <a:fld id="{1D697560-273E-4734-8648-1DCA17797218}" type="datetime1">
              <a:rPr lang="sv-SE" smtClean="0"/>
              <a:t>2025-04-24</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custDataLst>
              <p:tags r:id="rId14"/>
            </p:custDataLst>
          </p:nvPr>
        </p:nvSpPr>
        <p:spPr>
          <a:xfrm>
            <a:off x="4042416" y="206960"/>
            <a:ext cx="4114800" cy="250241"/>
          </a:xfrm>
          <a:prstGeom prst="rect">
            <a:avLst/>
          </a:prstGeom>
        </p:spPr>
        <p:txBody>
          <a:bodyPr vert="horz" lIns="0" tIns="0" rIns="0" bIns="0" rtlCol="0" anchor="b">
            <a:noAutofit/>
          </a:bodyPr>
          <a:lstStyle>
            <a:lvl1pPr algn="ctr">
              <a:defRPr sz="1200" b="1">
                <a:solidFill>
                  <a:schemeClr val="tx1">
                    <a:tint val="75000"/>
                  </a:schemeClr>
                </a:solidFill>
              </a:defRPr>
            </a:lvl1pPr>
          </a:lstStyle>
          <a:p>
            <a:endParaRPr lang="sv-SE" dirty="0"/>
          </a:p>
        </p:txBody>
      </p:sp>
      <p:pic>
        <p:nvPicPr>
          <p:cNvPr id="7" name="Bild 6">
            <a:extLst>
              <a:ext uri="{FF2B5EF4-FFF2-40B4-BE49-F238E27FC236}">
                <a16:creationId xmlns:a16="http://schemas.microsoft.com/office/drawing/2014/main" id="{71F6D87E-220B-4B3B-9634-C0AF34EC517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76224" y="5972873"/>
            <a:ext cx="11610975" cy="165190"/>
          </a:xfrm>
          <a:prstGeom prst="rect">
            <a:avLst/>
          </a:prstGeom>
        </p:spPr>
      </p:pic>
      <p:grpSp>
        <p:nvGrpSpPr>
          <p:cNvPr id="6" name="Grupp 5" descr="Logo: Jönköpings Kommun">
            <a:extLst>
              <a:ext uri="{FF2B5EF4-FFF2-40B4-BE49-F238E27FC236}">
                <a16:creationId xmlns:a16="http://schemas.microsoft.com/office/drawing/2014/main" id="{BECC091B-B93A-4AFB-A83D-BF492479C582}"/>
              </a:ext>
            </a:extLst>
          </p:cNvPr>
          <p:cNvGrpSpPr/>
          <p:nvPr userDrawn="1"/>
        </p:nvGrpSpPr>
        <p:grpSpPr>
          <a:xfrm>
            <a:off x="9962286" y="6187753"/>
            <a:ext cx="1597510" cy="420205"/>
            <a:chOff x="9962286" y="6187753"/>
            <a:chExt cx="1597510" cy="420205"/>
          </a:xfrm>
        </p:grpSpPr>
        <p:grpSp>
          <p:nvGrpSpPr>
            <p:cNvPr id="23" name="Bild 7">
              <a:extLst>
                <a:ext uri="{FF2B5EF4-FFF2-40B4-BE49-F238E27FC236}">
                  <a16:creationId xmlns:a16="http://schemas.microsoft.com/office/drawing/2014/main" id="{5FAE94D6-3AE8-492F-9A1C-39DE9BEFDB0C}"/>
                </a:ext>
              </a:extLst>
            </p:cNvPr>
            <p:cNvGrpSpPr/>
            <p:nvPr/>
          </p:nvGrpSpPr>
          <p:grpSpPr>
            <a:xfrm>
              <a:off x="10331566" y="6187753"/>
              <a:ext cx="1228230" cy="389397"/>
              <a:chOff x="10331566" y="6187753"/>
              <a:chExt cx="1228230" cy="389397"/>
            </a:xfrm>
            <a:solidFill>
              <a:schemeClr val="tx1"/>
            </a:solidFill>
          </p:grpSpPr>
          <p:sp>
            <p:nvSpPr>
              <p:cNvPr id="24" name="Frihandsfigur: Form 23">
                <a:extLst>
                  <a:ext uri="{FF2B5EF4-FFF2-40B4-BE49-F238E27FC236}">
                    <a16:creationId xmlns:a16="http://schemas.microsoft.com/office/drawing/2014/main" id="{EE64FBC3-02CD-4B4F-A3EA-6C6F0EE1F9DF}"/>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p>
            </p:txBody>
          </p:sp>
          <p:sp>
            <p:nvSpPr>
              <p:cNvPr id="25" name="Frihandsfigur: Form 24">
                <a:extLst>
                  <a:ext uri="{FF2B5EF4-FFF2-40B4-BE49-F238E27FC236}">
                    <a16:creationId xmlns:a16="http://schemas.microsoft.com/office/drawing/2014/main" id="{53821DE1-8139-49F2-B760-CC0CE72591F0}"/>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p>
            </p:txBody>
          </p:sp>
          <p:sp>
            <p:nvSpPr>
              <p:cNvPr id="26" name="Frihandsfigur: Form 25">
                <a:extLst>
                  <a:ext uri="{FF2B5EF4-FFF2-40B4-BE49-F238E27FC236}">
                    <a16:creationId xmlns:a16="http://schemas.microsoft.com/office/drawing/2014/main" id="{33DD3757-F4CE-48F3-9667-0ED9B9437441}"/>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p>
            </p:txBody>
          </p:sp>
          <p:sp>
            <p:nvSpPr>
              <p:cNvPr id="27" name="Frihandsfigur: Form 26">
                <a:extLst>
                  <a:ext uri="{FF2B5EF4-FFF2-40B4-BE49-F238E27FC236}">
                    <a16:creationId xmlns:a16="http://schemas.microsoft.com/office/drawing/2014/main" id="{55BF7F7F-F96C-4CAE-83FD-9FC92C10E03E}"/>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p>
            </p:txBody>
          </p:sp>
          <p:sp>
            <p:nvSpPr>
              <p:cNvPr id="28" name="Frihandsfigur: Form 27">
                <a:extLst>
                  <a:ext uri="{FF2B5EF4-FFF2-40B4-BE49-F238E27FC236}">
                    <a16:creationId xmlns:a16="http://schemas.microsoft.com/office/drawing/2014/main" id="{0756F68C-D756-4EE8-B473-E4445436FA71}"/>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p>
            </p:txBody>
          </p:sp>
          <p:sp>
            <p:nvSpPr>
              <p:cNvPr id="29" name="Frihandsfigur: Form 28">
                <a:extLst>
                  <a:ext uri="{FF2B5EF4-FFF2-40B4-BE49-F238E27FC236}">
                    <a16:creationId xmlns:a16="http://schemas.microsoft.com/office/drawing/2014/main" id="{1C113F50-995A-4BF5-899B-A51F884BB6E7}"/>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p>
            </p:txBody>
          </p:sp>
          <p:sp>
            <p:nvSpPr>
              <p:cNvPr id="30" name="Frihandsfigur: Form 29">
                <a:extLst>
                  <a:ext uri="{FF2B5EF4-FFF2-40B4-BE49-F238E27FC236}">
                    <a16:creationId xmlns:a16="http://schemas.microsoft.com/office/drawing/2014/main" id="{98D1BBB7-722C-4FEB-8A92-5118DDDD4245}"/>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p>
            </p:txBody>
          </p:sp>
          <p:sp>
            <p:nvSpPr>
              <p:cNvPr id="31" name="Frihandsfigur: Form 30">
                <a:extLst>
                  <a:ext uri="{FF2B5EF4-FFF2-40B4-BE49-F238E27FC236}">
                    <a16:creationId xmlns:a16="http://schemas.microsoft.com/office/drawing/2014/main" id="{73720EC3-33E6-45ED-A266-BADD58D5FA9B}"/>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p>
            </p:txBody>
          </p:sp>
          <p:sp>
            <p:nvSpPr>
              <p:cNvPr id="32" name="Frihandsfigur: Form 31">
                <a:extLst>
                  <a:ext uri="{FF2B5EF4-FFF2-40B4-BE49-F238E27FC236}">
                    <a16:creationId xmlns:a16="http://schemas.microsoft.com/office/drawing/2014/main" id="{F652231B-00AB-4915-A149-CB19EBADA2C1}"/>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p>
            </p:txBody>
          </p:sp>
          <p:sp>
            <p:nvSpPr>
              <p:cNvPr id="33" name="Frihandsfigur: Form 32">
                <a:extLst>
                  <a:ext uri="{FF2B5EF4-FFF2-40B4-BE49-F238E27FC236}">
                    <a16:creationId xmlns:a16="http://schemas.microsoft.com/office/drawing/2014/main" id="{B2FB13D3-2B32-4405-ABA1-722249FE441C}"/>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p>
            </p:txBody>
          </p:sp>
          <p:sp>
            <p:nvSpPr>
              <p:cNvPr id="34" name="Frihandsfigur: Form 33">
                <a:extLst>
                  <a:ext uri="{FF2B5EF4-FFF2-40B4-BE49-F238E27FC236}">
                    <a16:creationId xmlns:a16="http://schemas.microsoft.com/office/drawing/2014/main" id="{E79AC0E7-2E3F-43D9-9341-9005D8516123}"/>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p>
            </p:txBody>
          </p:sp>
          <p:sp>
            <p:nvSpPr>
              <p:cNvPr id="35" name="Frihandsfigur: Form 34">
                <a:extLst>
                  <a:ext uri="{FF2B5EF4-FFF2-40B4-BE49-F238E27FC236}">
                    <a16:creationId xmlns:a16="http://schemas.microsoft.com/office/drawing/2014/main" id="{D2E3C1B3-0CED-4708-AC82-700D7EF3AE3C}"/>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p>
            </p:txBody>
          </p:sp>
          <p:sp>
            <p:nvSpPr>
              <p:cNvPr id="36" name="Frihandsfigur: Form 35">
                <a:extLst>
                  <a:ext uri="{FF2B5EF4-FFF2-40B4-BE49-F238E27FC236}">
                    <a16:creationId xmlns:a16="http://schemas.microsoft.com/office/drawing/2014/main" id="{02C53371-91FA-44F1-97C8-851B8F9C8047}"/>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p>
            </p:txBody>
          </p:sp>
          <p:sp>
            <p:nvSpPr>
              <p:cNvPr id="37" name="Frihandsfigur: Form 36">
                <a:extLst>
                  <a:ext uri="{FF2B5EF4-FFF2-40B4-BE49-F238E27FC236}">
                    <a16:creationId xmlns:a16="http://schemas.microsoft.com/office/drawing/2014/main" id="{F54EC0CE-D80B-474C-9B8B-CE397C13986C}"/>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p>
            </p:txBody>
          </p:sp>
          <p:sp>
            <p:nvSpPr>
              <p:cNvPr id="38" name="Frihandsfigur: Form 37">
                <a:extLst>
                  <a:ext uri="{FF2B5EF4-FFF2-40B4-BE49-F238E27FC236}">
                    <a16:creationId xmlns:a16="http://schemas.microsoft.com/office/drawing/2014/main" id="{529F5B04-622A-4308-AAB8-FEE06B18737C}"/>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p>
            </p:txBody>
          </p:sp>
        </p:grpSp>
        <p:grpSp>
          <p:nvGrpSpPr>
            <p:cNvPr id="39" name="Bild 7">
              <a:extLst>
                <a:ext uri="{FF2B5EF4-FFF2-40B4-BE49-F238E27FC236}">
                  <a16:creationId xmlns:a16="http://schemas.microsoft.com/office/drawing/2014/main" id="{6F793103-01A5-4255-BC90-AE77112A514A}"/>
                </a:ext>
              </a:extLst>
            </p:cNvPr>
            <p:cNvGrpSpPr/>
            <p:nvPr/>
          </p:nvGrpSpPr>
          <p:grpSpPr>
            <a:xfrm>
              <a:off x="9962286" y="6237019"/>
              <a:ext cx="1335030" cy="370939"/>
              <a:chOff x="9962286" y="6237019"/>
              <a:chExt cx="1335030" cy="370939"/>
            </a:xfrm>
            <a:solidFill>
              <a:schemeClr val="tx1"/>
            </a:solidFill>
          </p:grpSpPr>
          <p:sp>
            <p:nvSpPr>
              <p:cNvPr id="40" name="Frihandsfigur: Form 39">
                <a:extLst>
                  <a:ext uri="{FF2B5EF4-FFF2-40B4-BE49-F238E27FC236}">
                    <a16:creationId xmlns:a16="http://schemas.microsoft.com/office/drawing/2014/main" id="{7CAEA9D0-CDE1-4B05-BAD5-F21BB829E6F8}"/>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p>
            </p:txBody>
          </p:sp>
          <p:sp>
            <p:nvSpPr>
              <p:cNvPr id="41" name="Frihandsfigur: Form 40">
                <a:extLst>
                  <a:ext uri="{FF2B5EF4-FFF2-40B4-BE49-F238E27FC236}">
                    <a16:creationId xmlns:a16="http://schemas.microsoft.com/office/drawing/2014/main" id="{B539DD29-430D-4E29-9293-1207D4193B2A}"/>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p>
            </p:txBody>
          </p:sp>
        </p:grpSp>
        <p:grpSp>
          <p:nvGrpSpPr>
            <p:cNvPr id="42" name="Bild 7">
              <a:extLst>
                <a:ext uri="{FF2B5EF4-FFF2-40B4-BE49-F238E27FC236}">
                  <a16:creationId xmlns:a16="http://schemas.microsoft.com/office/drawing/2014/main" id="{3D409D8B-EB70-4723-9871-49F35902A68B}"/>
                </a:ext>
              </a:extLst>
            </p:cNvPr>
            <p:cNvGrpSpPr/>
            <p:nvPr/>
          </p:nvGrpSpPr>
          <p:grpSpPr>
            <a:xfrm>
              <a:off x="10000063" y="6286102"/>
              <a:ext cx="218126" cy="223385"/>
              <a:chOff x="10000063" y="6286102"/>
              <a:chExt cx="218126" cy="223385"/>
            </a:xfrm>
            <a:solidFill>
              <a:schemeClr val="tx1"/>
            </a:solidFill>
          </p:grpSpPr>
          <p:sp>
            <p:nvSpPr>
              <p:cNvPr id="43" name="Frihandsfigur: Form 42">
                <a:extLst>
                  <a:ext uri="{FF2B5EF4-FFF2-40B4-BE49-F238E27FC236}">
                    <a16:creationId xmlns:a16="http://schemas.microsoft.com/office/drawing/2014/main" id="{688EE6C8-7AAA-462D-A2A8-CC25DB6430C6}"/>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44" name="Frihandsfigur: Form 43">
                <a:extLst>
                  <a:ext uri="{FF2B5EF4-FFF2-40B4-BE49-F238E27FC236}">
                    <a16:creationId xmlns:a16="http://schemas.microsoft.com/office/drawing/2014/main" id="{F07AAA26-DC9A-4521-831A-3D409BA84ED6}"/>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45" name="Frihandsfigur: Form 44">
                <a:extLst>
                  <a:ext uri="{FF2B5EF4-FFF2-40B4-BE49-F238E27FC236}">
                    <a16:creationId xmlns:a16="http://schemas.microsoft.com/office/drawing/2014/main" id="{1386385F-E56C-4183-BB57-983FAB3A189C}"/>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46" name="Frihandsfigur: Form 45">
                <a:extLst>
                  <a:ext uri="{FF2B5EF4-FFF2-40B4-BE49-F238E27FC236}">
                    <a16:creationId xmlns:a16="http://schemas.microsoft.com/office/drawing/2014/main" id="{28FDDF11-B75E-40D7-8A6D-FA742CBA6E21}"/>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47" name="Frihandsfigur: Form 46">
                <a:extLst>
                  <a:ext uri="{FF2B5EF4-FFF2-40B4-BE49-F238E27FC236}">
                    <a16:creationId xmlns:a16="http://schemas.microsoft.com/office/drawing/2014/main" id="{C2762567-9137-40D0-ACC6-D46F63B08080}"/>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48" name="Frihandsfigur: Form 47">
                <a:extLst>
                  <a:ext uri="{FF2B5EF4-FFF2-40B4-BE49-F238E27FC236}">
                    <a16:creationId xmlns:a16="http://schemas.microsoft.com/office/drawing/2014/main" id="{64E0A3DB-950E-4AD3-88B6-FAB06ADF07A6}"/>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49" name="Frihandsfigur: Form 48">
                <a:extLst>
                  <a:ext uri="{FF2B5EF4-FFF2-40B4-BE49-F238E27FC236}">
                    <a16:creationId xmlns:a16="http://schemas.microsoft.com/office/drawing/2014/main" id="{DA6537AB-6968-4A24-9CDF-4C03E8440B9A}"/>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50" name="Frihandsfigur: Form 49">
                <a:extLst>
                  <a:ext uri="{FF2B5EF4-FFF2-40B4-BE49-F238E27FC236}">
                    <a16:creationId xmlns:a16="http://schemas.microsoft.com/office/drawing/2014/main" id="{F845D8D5-7D65-4826-AAC5-27C89CCF81C3}"/>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51" name="Frihandsfigur: Form 50">
                <a:extLst>
                  <a:ext uri="{FF2B5EF4-FFF2-40B4-BE49-F238E27FC236}">
                    <a16:creationId xmlns:a16="http://schemas.microsoft.com/office/drawing/2014/main" id="{A78D9A5A-A38C-4693-BFD4-DDAD30C53801}"/>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52" name="Frihandsfigur: Form 51">
                <a:extLst>
                  <a:ext uri="{FF2B5EF4-FFF2-40B4-BE49-F238E27FC236}">
                    <a16:creationId xmlns:a16="http://schemas.microsoft.com/office/drawing/2014/main" id="{EBB0C945-A6C9-4592-8C8F-3F9076041D8F}"/>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53" name="Frihandsfigur: Form 52">
                <a:extLst>
                  <a:ext uri="{FF2B5EF4-FFF2-40B4-BE49-F238E27FC236}">
                    <a16:creationId xmlns:a16="http://schemas.microsoft.com/office/drawing/2014/main" id="{1A3D4CE5-22E7-4A17-AC88-41CC4A1073BC}"/>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grpSp>
      <p:sp>
        <p:nvSpPr>
          <p:cNvPr id="9" name="textruta 8" descr="Länk: jonkoping.se">
            <a:hlinkClick r:id="rId18"/>
            <a:extLst>
              <a:ext uri="{FF2B5EF4-FFF2-40B4-BE49-F238E27FC236}">
                <a16:creationId xmlns:a16="http://schemas.microsoft.com/office/drawing/2014/main" id="{D535AD2B-DDFD-4414-90E0-2A7D3A2CF614}"/>
              </a:ext>
            </a:extLst>
          </p:cNvPr>
          <p:cNvSpPr txBox="1"/>
          <p:nvPr userDrawn="1"/>
        </p:nvSpPr>
        <p:spPr>
          <a:xfrm>
            <a:off x="542923" y="6235525"/>
            <a:ext cx="1367682" cy="323165"/>
          </a:xfrm>
          <a:prstGeom prst="rect">
            <a:avLst/>
          </a:prstGeom>
          <a:noFill/>
        </p:spPr>
        <p:txBody>
          <a:bodyPr wrap="none" rtlCol="0">
            <a:spAutoFit/>
          </a:bodyPr>
          <a:lstStyle/>
          <a:p>
            <a:r>
              <a:rPr lang="sv-SE" sz="1500" b="1" dirty="0"/>
              <a:t>jonkoping.se</a:t>
            </a:r>
          </a:p>
        </p:txBody>
      </p:sp>
      <p:sp>
        <p:nvSpPr>
          <p:cNvPr id="8" name="Platshållare för bildnummer 7">
            <a:extLst>
              <a:ext uri="{FF2B5EF4-FFF2-40B4-BE49-F238E27FC236}">
                <a16:creationId xmlns:a16="http://schemas.microsoft.com/office/drawing/2014/main" id="{51B06FC0-D64E-40F3-9B6B-86D9EEA4C5E9}"/>
              </a:ext>
            </a:extLst>
          </p:cNvPr>
          <p:cNvSpPr>
            <a:spLocks noGrp="1"/>
          </p:cNvSpPr>
          <p:nvPr>
            <p:ph type="sldNum" sz="quarter" idx="4"/>
          </p:nvPr>
        </p:nvSpPr>
        <p:spPr>
          <a:xfrm>
            <a:off x="5800638" y="6258969"/>
            <a:ext cx="590724"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ABEE0C4-627D-46C7-9477-FFBC315AE41A}" type="slidenum">
              <a:rPr lang="sv-SE" smtClean="0"/>
              <a:pPr/>
              <a:t>‹#›</a:t>
            </a:fld>
            <a:endParaRPr lang="sv-SE" dirty="0"/>
          </a:p>
        </p:txBody>
      </p:sp>
      <p:sp>
        <p:nvSpPr>
          <p:cNvPr id="11" name="textruta 10">
            <a:extLst>
              <a:ext uri="{FF2B5EF4-FFF2-40B4-BE49-F238E27FC236}">
                <a16:creationId xmlns:a16="http://schemas.microsoft.com/office/drawing/2014/main" id="{4F2D1949-35A0-4E06-A0C5-FB6AA3417ABB}"/>
              </a:ext>
            </a:extLst>
          </p:cNvPr>
          <p:cNvSpPr txBox="1"/>
          <p:nvPr userDrawn="1">
            <p:custDataLst>
              <p:tags r:id="rId15"/>
            </p:custDataLst>
          </p:nvPr>
        </p:nvSpPr>
        <p:spPr>
          <a:xfrm>
            <a:off x="8110330" y="272535"/>
            <a:ext cx="3404333" cy="184666"/>
          </a:xfrm>
          <a:prstGeom prst="rect">
            <a:avLst/>
          </a:prstGeom>
          <a:noFill/>
        </p:spPr>
        <p:txBody>
          <a:bodyPr wrap="square" lIns="0" tIns="0" rIns="0" bIns="0" rtlCol="0">
            <a:spAutoFit/>
          </a:bodyPr>
          <a:lstStyle/>
          <a:p>
            <a:pPr algn="r"/>
            <a:endParaRPr lang="sv-SE" sz="1200" b="1" dirty="0"/>
          </a:p>
        </p:txBody>
      </p:sp>
    </p:spTree>
    <p:extLst>
      <p:ext uri="{BB962C8B-B14F-4D97-AF65-F5344CB8AC3E}">
        <p14:creationId xmlns:p14="http://schemas.microsoft.com/office/powerpoint/2010/main" val="149138282"/>
      </p:ext>
    </p:extLst>
  </p:cSld>
  <p:clrMap bg1="dk1" tx1="lt1" bg2="dk2" tx2="lt2" accent1="accent1" accent2="accent2" accent3="accent3" accent4="accent4" accent5="accent5" accent6="accent6" hlink="hlink" folHlink="folHlink"/>
  <p:sldLayoutIdLst>
    <p:sldLayoutId id="2147483649" r:id="rId1"/>
    <p:sldLayoutId id="2147483662" r:id="rId2"/>
    <p:sldLayoutId id="2147483658" r:id="rId3"/>
    <p:sldLayoutId id="2147483653" r:id="rId4"/>
    <p:sldLayoutId id="2147483659" r:id="rId5"/>
    <p:sldLayoutId id="2147483660" r:id="rId6"/>
    <p:sldLayoutId id="2147483650" r:id="rId7"/>
    <p:sldLayoutId id="2147483663" r:id="rId8"/>
    <p:sldLayoutId id="2147483651" r:id="rId9"/>
    <p:sldLayoutId id="2147483654" r:id="rId10"/>
    <p:sldLayoutId id="2147483655" r:id="rId11"/>
    <p:sldLayoutId id="2147483661" r:id="rId12"/>
  </p:sldLayoutIdLst>
  <p:hf sldNum="0" hdr="0" ft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tx1"/>
        </a:buClr>
        <a:buFontTx/>
        <a:buBlip>
          <a:blip r:embed="rId19">
            <a:extLst>
              <a:ext uri="{96DAC541-7B7A-43D3-8B79-37D633B846F1}">
                <asvg:svgBlip xmlns:asvg="http://schemas.microsoft.com/office/drawing/2016/SVG/main" r:embed="rId20"/>
              </a:ext>
            </a:extLst>
          </a:blip>
        </a:buBlip>
        <a:defRPr sz="20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804863" indent="-26670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076325" indent="-271463"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1343025" indent="-26670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7" userDrawn="1">
          <p15:clr>
            <a:srgbClr val="F26B43"/>
          </p15:clr>
        </p15:guide>
        <p15:guide id="2" pos="3840" userDrawn="1">
          <p15:clr>
            <a:srgbClr val="F26B43"/>
          </p15:clr>
        </p15:guide>
        <p15:guide id="3" pos="426" userDrawn="1">
          <p15:clr>
            <a:srgbClr val="F26B43"/>
          </p15:clr>
        </p15:guide>
        <p15:guide id="4" pos="7244" userDrawn="1">
          <p15:clr>
            <a:srgbClr val="F26B43"/>
          </p15:clr>
        </p15:guide>
        <p15:guide id="5" pos="7475" userDrawn="1">
          <p15:clr>
            <a:srgbClr val="F26B43"/>
          </p15:clr>
        </p15:guide>
        <p15:guide id="6" pos="207" userDrawn="1">
          <p15:clr>
            <a:srgbClr val="F26B43"/>
          </p15:clr>
        </p15:guide>
        <p15:guide id="7" orient="horz" pos="930" userDrawn="1">
          <p15:clr>
            <a:srgbClr val="F26B43"/>
          </p15:clr>
        </p15:guide>
        <p15:guide id="8" orient="horz" pos="1236" userDrawn="1">
          <p15:clr>
            <a:srgbClr val="F26B43"/>
          </p15:clr>
        </p15:guide>
        <p15:guide id="9" orient="horz" pos="1578" userDrawn="1">
          <p15:clr>
            <a:srgbClr val="F26B43"/>
          </p15:clr>
        </p15:guide>
        <p15:guide id="10" orient="horz" pos="13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676275" y="457200"/>
            <a:ext cx="10823575" cy="1119239"/>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676275" y="1825625"/>
            <a:ext cx="10823575" cy="3928961"/>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328613" y="275693"/>
            <a:ext cx="896937" cy="181508"/>
          </a:xfrm>
          <a:prstGeom prst="rect">
            <a:avLst/>
          </a:prstGeom>
        </p:spPr>
        <p:txBody>
          <a:bodyPr vert="horz" lIns="0" tIns="0" rIns="0" bIns="0" rtlCol="0" anchor="t">
            <a:noAutofit/>
          </a:bodyPr>
          <a:lstStyle>
            <a:lvl1pPr algn="l">
              <a:defRPr sz="1200" b="1">
                <a:solidFill>
                  <a:schemeClr val="tx1"/>
                </a:solidFill>
              </a:defRPr>
            </a:lvl1pPr>
          </a:lstStyle>
          <a:p>
            <a:fld id="{D63DF4DE-A4F4-4ACC-B0A3-BAE22977B84C}" type="datetime1">
              <a:rPr lang="sv-SE" smtClean="0"/>
              <a:t>2025-04-24</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custDataLst>
              <p:tags r:id="rId14"/>
            </p:custDataLst>
          </p:nvPr>
        </p:nvSpPr>
        <p:spPr>
          <a:xfrm>
            <a:off x="4042416" y="206960"/>
            <a:ext cx="4114800" cy="250241"/>
          </a:xfrm>
          <a:prstGeom prst="rect">
            <a:avLst/>
          </a:prstGeom>
        </p:spPr>
        <p:txBody>
          <a:bodyPr vert="horz" lIns="0" tIns="0" rIns="0" bIns="0" rtlCol="0" anchor="b">
            <a:noAutofit/>
          </a:bodyPr>
          <a:lstStyle>
            <a:lvl1pPr algn="ctr">
              <a:defRPr sz="1200" b="1">
                <a:solidFill>
                  <a:schemeClr val="tx1"/>
                </a:solidFill>
              </a:defRPr>
            </a:lvl1pPr>
          </a:lstStyle>
          <a:p>
            <a:endParaRPr lang="sv-SE" dirty="0"/>
          </a:p>
        </p:txBody>
      </p:sp>
      <p:pic>
        <p:nvPicPr>
          <p:cNvPr id="7" name="Bild 6">
            <a:extLst>
              <a:ext uri="{FF2B5EF4-FFF2-40B4-BE49-F238E27FC236}">
                <a16:creationId xmlns:a16="http://schemas.microsoft.com/office/drawing/2014/main" id="{71F6D87E-220B-4B3B-9634-C0AF34EC517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76224" y="5972873"/>
            <a:ext cx="11610975" cy="165190"/>
          </a:xfrm>
          <a:prstGeom prst="rect">
            <a:avLst/>
          </a:prstGeom>
        </p:spPr>
      </p:pic>
      <p:sp>
        <p:nvSpPr>
          <p:cNvPr id="9" name="textruta 8" descr="Länk: jonkoping.se">
            <a:hlinkClick r:id="rId18"/>
            <a:extLst>
              <a:ext uri="{FF2B5EF4-FFF2-40B4-BE49-F238E27FC236}">
                <a16:creationId xmlns:a16="http://schemas.microsoft.com/office/drawing/2014/main" id="{D535AD2B-DDFD-4414-90E0-2A7D3A2CF614}"/>
              </a:ext>
            </a:extLst>
          </p:cNvPr>
          <p:cNvSpPr txBox="1"/>
          <p:nvPr userDrawn="1"/>
        </p:nvSpPr>
        <p:spPr>
          <a:xfrm>
            <a:off x="542923" y="6235525"/>
            <a:ext cx="1367682" cy="323165"/>
          </a:xfrm>
          <a:prstGeom prst="rect">
            <a:avLst/>
          </a:prstGeom>
          <a:noFill/>
        </p:spPr>
        <p:txBody>
          <a:bodyPr wrap="none" rtlCol="0">
            <a:spAutoFit/>
          </a:bodyPr>
          <a:lstStyle/>
          <a:p>
            <a:r>
              <a:rPr lang="sv-SE" sz="1500" b="1" dirty="0"/>
              <a:t>jonkoping.se</a:t>
            </a:r>
          </a:p>
        </p:txBody>
      </p:sp>
      <p:pic>
        <p:nvPicPr>
          <p:cNvPr id="10" name="Bild 9" descr="Logo: Jönköpings Kommun">
            <a:extLst>
              <a:ext uri="{FF2B5EF4-FFF2-40B4-BE49-F238E27FC236}">
                <a16:creationId xmlns:a16="http://schemas.microsoft.com/office/drawing/2014/main" id="{5F636279-2458-4537-8AB0-E32DC32952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962356" y="6187808"/>
            <a:ext cx="1597762" cy="421809"/>
          </a:xfrm>
          <a:prstGeom prst="rect">
            <a:avLst/>
          </a:prstGeom>
        </p:spPr>
      </p:pic>
      <p:sp>
        <p:nvSpPr>
          <p:cNvPr id="11" name="textruta 10">
            <a:extLst>
              <a:ext uri="{FF2B5EF4-FFF2-40B4-BE49-F238E27FC236}">
                <a16:creationId xmlns:a16="http://schemas.microsoft.com/office/drawing/2014/main" id="{EB177FB2-5BAC-4297-B0EA-FF8DDA43181F}"/>
              </a:ext>
            </a:extLst>
          </p:cNvPr>
          <p:cNvSpPr txBox="1"/>
          <p:nvPr userDrawn="1">
            <p:custDataLst>
              <p:tags r:id="rId15"/>
            </p:custDataLst>
          </p:nvPr>
        </p:nvSpPr>
        <p:spPr>
          <a:xfrm>
            <a:off x="8110329" y="272535"/>
            <a:ext cx="3404333" cy="184666"/>
          </a:xfrm>
          <a:prstGeom prst="rect">
            <a:avLst/>
          </a:prstGeom>
          <a:noFill/>
        </p:spPr>
        <p:txBody>
          <a:bodyPr wrap="square" lIns="0" tIns="0" rIns="0" bIns="0" rtlCol="0">
            <a:spAutoFit/>
          </a:bodyPr>
          <a:lstStyle/>
          <a:p>
            <a:pPr algn="r"/>
            <a:endParaRPr lang="sv-SE" sz="1200" b="1" dirty="0"/>
          </a:p>
        </p:txBody>
      </p:sp>
      <p:sp>
        <p:nvSpPr>
          <p:cNvPr id="6" name="Platshållare för bildnummer 5">
            <a:extLst>
              <a:ext uri="{FF2B5EF4-FFF2-40B4-BE49-F238E27FC236}">
                <a16:creationId xmlns:a16="http://schemas.microsoft.com/office/drawing/2014/main" id="{CCD00C8F-4F05-4E6D-A843-BF1F4263A946}"/>
              </a:ext>
            </a:extLst>
          </p:cNvPr>
          <p:cNvSpPr>
            <a:spLocks noGrp="1"/>
          </p:cNvSpPr>
          <p:nvPr>
            <p:ph type="sldNum" sz="quarter" idx="4"/>
          </p:nvPr>
        </p:nvSpPr>
        <p:spPr>
          <a:xfrm>
            <a:off x="5800639" y="6258969"/>
            <a:ext cx="590724" cy="365125"/>
          </a:xfrm>
          <a:prstGeom prst="rect">
            <a:avLst/>
          </a:prstGeom>
        </p:spPr>
        <p:txBody>
          <a:bodyPr vert="horz" lIns="91440" tIns="45720" rIns="91440" bIns="45720" rtlCol="0" anchor="ctr"/>
          <a:lstStyle>
            <a:lvl1pPr algn="ctr">
              <a:defRPr sz="1000" b="1">
                <a:solidFill>
                  <a:schemeClr val="tx1"/>
                </a:solidFill>
              </a:defRPr>
            </a:lvl1p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22854357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tx1"/>
        </a:buClr>
        <a:buFontTx/>
        <a:buBlip>
          <a:blip r:embed="rId21"/>
        </a:buBlip>
        <a:defRPr sz="20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804863" indent="-26670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076325" indent="-271463"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1343025" indent="-26670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7" userDrawn="1">
          <p15:clr>
            <a:srgbClr val="F26B43"/>
          </p15:clr>
        </p15:guide>
        <p15:guide id="2" pos="3840" userDrawn="1">
          <p15:clr>
            <a:srgbClr val="F26B43"/>
          </p15:clr>
        </p15:guide>
        <p15:guide id="3" pos="426" userDrawn="1">
          <p15:clr>
            <a:srgbClr val="F26B43"/>
          </p15:clr>
        </p15:guide>
        <p15:guide id="4" pos="7244" userDrawn="1">
          <p15:clr>
            <a:srgbClr val="F26B43"/>
          </p15:clr>
        </p15:guide>
        <p15:guide id="5" pos="7475" userDrawn="1">
          <p15:clr>
            <a:srgbClr val="F26B43"/>
          </p15:clr>
        </p15:guide>
        <p15:guide id="6" pos="207" userDrawn="1">
          <p15:clr>
            <a:srgbClr val="F26B43"/>
          </p15:clr>
        </p15:guide>
        <p15:guide id="7" orient="horz" pos="930" userDrawn="1">
          <p15:clr>
            <a:srgbClr val="F26B43"/>
          </p15:clr>
        </p15:guide>
        <p15:guide id="8" orient="horz" pos="1236" userDrawn="1">
          <p15:clr>
            <a:srgbClr val="F26B43"/>
          </p15:clr>
        </p15:guide>
        <p15:guide id="9" orient="horz" pos="1578" userDrawn="1">
          <p15:clr>
            <a:srgbClr val="F26B43"/>
          </p15:clr>
        </p15:guide>
        <p15:guide id="10" orient="horz" pos="13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43.jpe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9BC35E-C6BB-4364-A69A-AB58390C9C2A}"/>
              </a:ext>
            </a:extLst>
          </p:cNvPr>
          <p:cNvSpPr>
            <a:spLocks noGrp="1"/>
          </p:cNvSpPr>
          <p:nvPr>
            <p:ph type="title"/>
          </p:nvPr>
        </p:nvSpPr>
        <p:spPr/>
        <p:txBody>
          <a:bodyPr/>
          <a:lstStyle/>
          <a:p>
            <a:r>
              <a:rPr lang="sv-SE" dirty="0"/>
              <a:t>Instruktioner 1</a:t>
            </a:r>
            <a:br>
              <a:rPr lang="sv-SE" dirty="0"/>
            </a:br>
            <a:r>
              <a:rPr lang="sv-SE" dirty="0"/>
              <a:t>Dold sida, visas inte vid utskrift</a:t>
            </a:r>
          </a:p>
        </p:txBody>
      </p:sp>
      <p:sp>
        <p:nvSpPr>
          <p:cNvPr id="3" name="Platshållare för datum 2">
            <a:extLst>
              <a:ext uri="{FF2B5EF4-FFF2-40B4-BE49-F238E27FC236}">
                <a16:creationId xmlns:a16="http://schemas.microsoft.com/office/drawing/2014/main" id="{83C2AFCC-C196-4EF9-BB15-7FC8C57DEA44}"/>
              </a:ext>
            </a:extLst>
          </p:cNvPr>
          <p:cNvSpPr>
            <a:spLocks noGrp="1"/>
          </p:cNvSpPr>
          <p:nvPr>
            <p:ph type="dt" sz="half" idx="10"/>
          </p:nvPr>
        </p:nvSpPr>
        <p:spPr/>
        <p:txBody>
          <a:bodyPr/>
          <a:lstStyle/>
          <a:p>
            <a:fld id="{1E688106-3C2B-499E-9941-8A3DCA729188}" type="datetime1">
              <a:rPr lang="sv-SE" smtClean="0"/>
              <a:t>2025-04-24</a:t>
            </a:fld>
            <a:endParaRPr lang="sv-SE" dirty="0"/>
          </a:p>
        </p:txBody>
      </p:sp>
      <p:sp>
        <p:nvSpPr>
          <p:cNvPr id="9" name="textruta 8">
            <a:extLst>
              <a:ext uri="{FF2B5EF4-FFF2-40B4-BE49-F238E27FC236}">
                <a16:creationId xmlns:a16="http://schemas.microsoft.com/office/drawing/2014/main" id="{22955052-798D-42B1-A4BD-B4C5E91EFFA3}"/>
              </a:ext>
            </a:extLst>
          </p:cNvPr>
          <p:cNvSpPr txBox="1"/>
          <p:nvPr/>
        </p:nvSpPr>
        <p:spPr>
          <a:xfrm>
            <a:off x="687218" y="1821024"/>
            <a:ext cx="1084414" cy="215444"/>
          </a:xfrm>
          <a:prstGeom prst="rect">
            <a:avLst/>
          </a:prstGeom>
          <a:noFill/>
        </p:spPr>
        <p:txBody>
          <a:bodyPr wrap="square" lIns="0" tIns="0" rIns="0" bIns="0" rtlCol="0">
            <a:spAutoFit/>
          </a:bodyPr>
          <a:lstStyle/>
          <a:p>
            <a:r>
              <a:rPr lang="sv-SE" sz="1400" dirty="0">
                <a:latin typeface="+mj-lt"/>
              </a:rPr>
              <a:t>Mallsidor</a:t>
            </a:r>
          </a:p>
        </p:txBody>
      </p:sp>
      <p:sp>
        <p:nvSpPr>
          <p:cNvPr id="13" name="textruta 12">
            <a:extLst>
              <a:ext uri="{FF2B5EF4-FFF2-40B4-BE49-F238E27FC236}">
                <a16:creationId xmlns:a16="http://schemas.microsoft.com/office/drawing/2014/main" id="{4651A2F9-ACE3-4FF7-B35C-F4A49B47D828}"/>
              </a:ext>
            </a:extLst>
          </p:cNvPr>
          <p:cNvSpPr txBox="1"/>
          <p:nvPr/>
        </p:nvSpPr>
        <p:spPr>
          <a:xfrm>
            <a:off x="683899" y="2145047"/>
            <a:ext cx="729244" cy="615553"/>
          </a:xfrm>
          <a:prstGeom prst="rect">
            <a:avLst/>
          </a:prstGeom>
          <a:noFill/>
        </p:spPr>
        <p:txBody>
          <a:bodyPr wrap="square" lIns="0" tIns="0" rIns="0" bIns="0" rtlCol="0">
            <a:spAutoFit/>
          </a:bodyPr>
          <a:lstStyle/>
          <a:p>
            <a:r>
              <a:rPr lang="sv-SE" sz="1000" b="1" dirty="0"/>
              <a:t>1. Ny bild,</a:t>
            </a:r>
            <a:r>
              <a:rPr lang="sv-SE" sz="1000" dirty="0"/>
              <a:t> visar samtliga layoutsidor. </a:t>
            </a:r>
          </a:p>
        </p:txBody>
      </p:sp>
      <p:sp>
        <p:nvSpPr>
          <p:cNvPr id="14" name="textruta 13">
            <a:extLst>
              <a:ext uri="{FF2B5EF4-FFF2-40B4-BE49-F238E27FC236}">
                <a16:creationId xmlns:a16="http://schemas.microsoft.com/office/drawing/2014/main" id="{C5C256DC-4F96-40DC-A6D2-AD71A6A7620F}"/>
              </a:ext>
            </a:extLst>
          </p:cNvPr>
          <p:cNvSpPr txBox="1"/>
          <p:nvPr/>
        </p:nvSpPr>
        <p:spPr>
          <a:xfrm>
            <a:off x="1593857" y="2145047"/>
            <a:ext cx="993420" cy="474398"/>
          </a:xfrm>
          <a:prstGeom prst="rect">
            <a:avLst/>
          </a:prstGeom>
          <a:noFill/>
        </p:spPr>
        <p:txBody>
          <a:bodyPr wrap="square" lIns="0" tIns="0" rIns="0" bIns="0" rtlCol="0">
            <a:spAutoFit/>
          </a:bodyPr>
          <a:lstStyle/>
          <a:p>
            <a:r>
              <a:rPr lang="sv-SE" sz="1000" b="1" dirty="0"/>
              <a:t>2. Layout,</a:t>
            </a:r>
            <a:r>
              <a:rPr lang="sv-SE" sz="1000" dirty="0"/>
              <a:t> byter befintlig sidas utseende.</a:t>
            </a:r>
          </a:p>
        </p:txBody>
      </p:sp>
      <p:cxnSp>
        <p:nvCxnSpPr>
          <p:cNvPr id="18" name="Rak pilkoppling 17">
            <a:extLst>
              <a:ext uri="{FF2B5EF4-FFF2-40B4-BE49-F238E27FC236}">
                <a16:creationId xmlns:a16="http://schemas.microsoft.com/office/drawing/2014/main" id="{3BCA836B-023E-4BC7-9C75-7CA894166312}"/>
              </a:ext>
              <a:ext uri="{C183D7F6-B498-43B3-948B-1728B52AA6E4}">
                <adec:decorative xmlns:adec="http://schemas.microsoft.com/office/drawing/2017/decorative" val="1"/>
              </a:ext>
            </a:extLst>
          </p:cNvPr>
          <p:cNvCxnSpPr>
            <a:cxnSpLocks/>
          </p:cNvCxnSpPr>
          <p:nvPr/>
        </p:nvCxnSpPr>
        <p:spPr>
          <a:xfrm rot="5400000">
            <a:off x="811042" y="2941228"/>
            <a:ext cx="328827" cy="1"/>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ak pilkoppling 21">
            <a:extLst>
              <a:ext uri="{FF2B5EF4-FFF2-40B4-BE49-F238E27FC236}">
                <a16:creationId xmlns:a16="http://schemas.microsoft.com/office/drawing/2014/main" id="{62180C3F-D0BE-4FE0-932E-C9E175F4B174}"/>
              </a:ext>
              <a:ext uri="{C183D7F6-B498-43B3-948B-1728B52AA6E4}">
                <adec:decorative xmlns:adec="http://schemas.microsoft.com/office/drawing/2017/decorative" val="1"/>
              </a:ext>
            </a:extLst>
          </p:cNvPr>
          <p:cNvCxnSpPr>
            <a:cxnSpLocks/>
          </p:cNvCxnSpPr>
          <p:nvPr/>
        </p:nvCxnSpPr>
        <p:spPr>
          <a:xfrm>
            <a:off x="1771633" y="2665341"/>
            <a:ext cx="1" cy="440301"/>
          </a:xfrm>
          <a:prstGeom prst="straightConnector1">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 name="Bildobjekt 10" descr="Instruktionsbild om hur man skapar en ny bild, byter layout och återställer till ursprungligt utseende">
            <a:extLst>
              <a:ext uri="{FF2B5EF4-FFF2-40B4-BE49-F238E27FC236}">
                <a16:creationId xmlns:a16="http://schemas.microsoft.com/office/drawing/2014/main" id="{D43DA4F3-1945-4981-9FC6-C311CD7A05E5}"/>
              </a:ext>
            </a:extLst>
          </p:cNvPr>
          <p:cNvPicPr>
            <a:picLocks noChangeAspect="1"/>
          </p:cNvPicPr>
          <p:nvPr/>
        </p:nvPicPr>
        <p:blipFill rotWithShape="1">
          <a:blip r:embed="rId3"/>
          <a:srcRect r="3458" b="-3285"/>
          <a:stretch/>
        </p:blipFill>
        <p:spPr>
          <a:xfrm>
            <a:off x="680790" y="3151538"/>
            <a:ext cx="1593069" cy="824671"/>
          </a:xfrm>
          <a:prstGeom prst="rect">
            <a:avLst/>
          </a:prstGeom>
          <a:ln>
            <a:solidFill>
              <a:schemeClr val="tx1">
                <a:lumMod val="50000"/>
                <a:lumOff val="50000"/>
              </a:schemeClr>
            </a:solidFill>
          </a:ln>
        </p:spPr>
      </p:pic>
      <p:cxnSp>
        <p:nvCxnSpPr>
          <p:cNvPr id="36" name="Koppling: vinklad 23">
            <a:extLst>
              <a:ext uri="{FF2B5EF4-FFF2-40B4-BE49-F238E27FC236}">
                <a16:creationId xmlns:a16="http://schemas.microsoft.com/office/drawing/2014/main" id="{F367D5D3-0A61-4F48-85EA-9710CDE92011}"/>
              </a:ext>
              <a:ext uri="{C183D7F6-B498-43B3-948B-1728B52AA6E4}">
                <adec:decorative xmlns:adec="http://schemas.microsoft.com/office/drawing/2017/decorative" val="1"/>
              </a:ext>
            </a:extLst>
          </p:cNvPr>
          <p:cNvCxnSpPr>
            <a:cxnSpLocks/>
            <a:stCxn id="15" idx="3"/>
          </p:cNvCxnSpPr>
          <p:nvPr/>
        </p:nvCxnSpPr>
        <p:spPr>
          <a:xfrm flipH="1" flipV="1">
            <a:off x="2221847" y="3486212"/>
            <a:ext cx="178732" cy="938472"/>
          </a:xfrm>
          <a:prstGeom prst="bentConnector4">
            <a:avLst>
              <a:gd name="adj1" fmla="val -54814"/>
              <a:gd name="adj2" fmla="val 100036"/>
            </a:avLst>
          </a:prstGeom>
          <a:ln w="95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86C19780-D3F9-4DC8-BEE5-DBBBD46D89D7}"/>
              </a:ext>
            </a:extLst>
          </p:cNvPr>
          <p:cNvSpPr txBox="1"/>
          <p:nvPr/>
        </p:nvSpPr>
        <p:spPr>
          <a:xfrm>
            <a:off x="683900" y="4116907"/>
            <a:ext cx="1716679" cy="615553"/>
          </a:xfrm>
          <a:prstGeom prst="rect">
            <a:avLst/>
          </a:prstGeom>
          <a:noFill/>
        </p:spPr>
        <p:txBody>
          <a:bodyPr wrap="square" lIns="0" tIns="0" rIns="0" bIns="0" rtlCol="0">
            <a:noAutofit/>
          </a:bodyPr>
          <a:lstStyle/>
          <a:p>
            <a:r>
              <a:rPr lang="sv-SE" sz="1000" b="1" dirty="0"/>
              <a:t>3. Återställ,</a:t>
            </a:r>
            <a:r>
              <a:rPr lang="sv-SE" sz="1000" dirty="0"/>
              <a:t> bilden visas i ursprungligt utseende. Används tex. för att få tillbaka punktlista om man tagit bort punkten. </a:t>
            </a:r>
          </a:p>
        </p:txBody>
      </p:sp>
      <p:sp>
        <p:nvSpPr>
          <p:cNvPr id="29" name="textruta 28">
            <a:extLst>
              <a:ext uri="{FF2B5EF4-FFF2-40B4-BE49-F238E27FC236}">
                <a16:creationId xmlns:a16="http://schemas.microsoft.com/office/drawing/2014/main" id="{85E29252-3166-46A7-B046-A3B89DE6A4DE}"/>
              </a:ext>
            </a:extLst>
          </p:cNvPr>
          <p:cNvSpPr txBox="1"/>
          <p:nvPr/>
        </p:nvSpPr>
        <p:spPr>
          <a:xfrm>
            <a:off x="2764157" y="2145047"/>
            <a:ext cx="1797834" cy="153888"/>
          </a:xfrm>
          <a:prstGeom prst="rect">
            <a:avLst/>
          </a:prstGeom>
          <a:noFill/>
        </p:spPr>
        <p:txBody>
          <a:bodyPr wrap="square" lIns="0" tIns="0" rIns="0" bIns="0" rtlCol="0">
            <a:spAutoFit/>
          </a:bodyPr>
          <a:lstStyle/>
          <a:p>
            <a:r>
              <a:rPr lang="sv-SE" sz="1000" dirty="0"/>
              <a:t>Befintliga layouter i mallen</a:t>
            </a:r>
          </a:p>
        </p:txBody>
      </p:sp>
      <p:pic>
        <p:nvPicPr>
          <p:cNvPr id="10" name="Bildobjekt 9" descr="Bild på de olika bildlayouterna du kan välja på">
            <a:extLst>
              <a:ext uri="{FF2B5EF4-FFF2-40B4-BE49-F238E27FC236}">
                <a16:creationId xmlns:a16="http://schemas.microsoft.com/office/drawing/2014/main" id="{CB3399C1-5395-4814-8BE8-49A241D4AABF}"/>
              </a:ext>
            </a:extLst>
          </p:cNvPr>
          <p:cNvPicPr>
            <a:picLocks noChangeAspect="1"/>
          </p:cNvPicPr>
          <p:nvPr/>
        </p:nvPicPr>
        <p:blipFill rotWithShape="1">
          <a:blip r:embed="rId4">
            <a:extLst>
              <a:ext uri="{28A0092B-C50C-407E-A947-70E740481C1C}">
                <a14:useLocalDpi xmlns:a14="http://schemas.microsoft.com/office/drawing/2010/main" val="0"/>
              </a:ext>
            </a:extLst>
          </a:blip>
          <a:srcRect t="410"/>
          <a:stretch/>
        </p:blipFill>
        <p:spPr>
          <a:xfrm>
            <a:off x="2778377" y="2476499"/>
            <a:ext cx="1716673" cy="2481225"/>
          </a:xfrm>
          <a:prstGeom prst="rect">
            <a:avLst/>
          </a:prstGeom>
          <a:ln>
            <a:solidFill>
              <a:schemeClr val="tx1">
                <a:lumMod val="50000"/>
                <a:lumOff val="50000"/>
              </a:schemeClr>
            </a:solidFill>
          </a:ln>
        </p:spPr>
      </p:pic>
      <p:sp>
        <p:nvSpPr>
          <p:cNvPr id="5" name="Rektangel 4">
            <a:extLst>
              <a:ext uri="{FF2B5EF4-FFF2-40B4-BE49-F238E27FC236}">
                <a16:creationId xmlns:a16="http://schemas.microsoft.com/office/drawing/2014/main" id="{2C0C9CFA-530A-4F39-92FE-6E1CFE0DC715}"/>
              </a:ext>
              <a:ext uri="{C183D7F6-B498-43B3-948B-1728B52AA6E4}">
                <adec:decorative xmlns:adec="http://schemas.microsoft.com/office/drawing/2017/decorative" val="1"/>
              </a:ext>
            </a:extLst>
          </p:cNvPr>
          <p:cNvSpPr/>
          <p:nvPr/>
        </p:nvSpPr>
        <p:spPr>
          <a:xfrm>
            <a:off x="2785520" y="2576514"/>
            <a:ext cx="815643" cy="32385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endParaRPr>
          </a:p>
        </p:txBody>
      </p:sp>
      <p:cxnSp>
        <p:nvCxnSpPr>
          <p:cNvPr id="8" name="Rak koppling 7">
            <a:extLst>
              <a:ext uri="{FF2B5EF4-FFF2-40B4-BE49-F238E27FC236}">
                <a16:creationId xmlns:a16="http://schemas.microsoft.com/office/drawing/2014/main" id="{0B435380-C602-411C-B21D-AE0CE3F78802}"/>
              </a:ext>
              <a:ext uri="{C183D7F6-B498-43B3-948B-1728B52AA6E4}">
                <adec:decorative xmlns:adec="http://schemas.microsoft.com/office/drawing/2017/decorative" val="1"/>
              </a:ext>
            </a:extLst>
          </p:cNvPr>
          <p:cNvCxnSpPr>
            <a:cxnSpLocks/>
            <a:stCxn id="5" idx="3"/>
          </p:cNvCxnSpPr>
          <p:nvPr/>
        </p:nvCxnSpPr>
        <p:spPr>
          <a:xfrm>
            <a:off x="3601163" y="2738439"/>
            <a:ext cx="960828"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E6712E7F-BD01-4DD9-BBBC-1D8322428C86}"/>
              </a:ext>
              <a:ext uri="{C183D7F6-B498-43B3-948B-1728B52AA6E4}">
                <adec:decorative xmlns:adec="http://schemas.microsoft.com/office/drawing/2017/decorative" val="1"/>
              </a:ext>
            </a:extLst>
          </p:cNvPr>
          <p:cNvCxnSpPr>
            <a:stCxn id="38" idx="3"/>
          </p:cNvCxnSpPr>
          <p:nvPr/>
        </p:nvCxnSpPr>
        <p:spPr>
          <a:xfrm>
            <a:off x="4433359" y="3473512"/>
            <a:ext cx="12863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Rektangel 37">
            <a:extLst>
              <a:ext uri="{FF2B5EF4-FFF2-40B4-BE49-F238E27FC236}">
                <a16:creationId xmlns:a16="http://schemas.microsoft.com/office/drawing/2014/main" id="{B9D47799-D6D7-42C6-866F-0433578727EF}"/>
              </a:ext>
              <a:ext uri="{C183D7F6-B498-43B3-948B-1728B52AA6E4}">
                <adec:decorative xmlns:adec="http://schemas.microsoft.com/office/drawing/2017/decorative" val="1"/>
              </a:ext>
            </a:extLst>
          </p:cNvPr>
          <p:cNvSpPr/>
          <p:nvPr/>
        </p:nvSpPr>
        <p:spPr>
          <a:xfrm>
            <a:off x="4017421" y="3311587"/>
            <a:ext cx="415938" cy="32385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endParaRPr>
          </a:p>
        </p:txBody>
      </p:sp>
      <p:cxnSp>
        <p:nvCxnSpPr>
          <p:cNvPr id="42" name="Rak koppling 41">
            <a:extLst>
              <a:ext uri="{FF2B5EF4-FFF2-40B4-BE49-F238E27FC236}">
                <a16:creationId xmlns:a16="http://schemas.microsoft.com/office/drawing/2014/main" id="{1882478F-510C-4767-8360-B13853E4C6D3}"/>
              </a:ext>
              <a:ext uri="{C183D7F6-B498-43B3-948B-1728B52AA6E4}">
                <adec:decorative xmlns:adec="http://schemas.microsoft.com/office/drawing/2017/decorative" val="1"/>
              </a:ext>
            </a:extLst>
          </p:cNvPr>
          <p:cNvCxnSpPr>
            <a:cxnSpLocks/>
          </p:cNvCxnSpPr>
          <p:nvPr/>
        </p:nvCxnSpPr>
        <p:spPr>
          <a:xfrm>
            <a:off x="3601163" y="3976209"/>
            <a:ext cx="960828"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2" name="Rektangel 31">
            <a:extLst>
              <a:ext uri="{FF2B5EF4-FFF2-40B4-BE49-F238E27FC236}">
                <a16:creationId xmlns:a16="http://schemas.microsoft.com/office/drawing/2014/main" id="{1713B474-7BB0-4A84-8507-62D035E1F1B5}"/>
              </a:ext>
              <a:ext uri="{C183D7F6-B498-43B3-948B-1728B52AA6E4}">
                <adec:decorative xmlns:adec="http://schemas.microsoft.com/office/drawing/2017/decorative" val="1"/>
              </a:ext>
            </a:extLst>
          </p:cNvPr>
          <p:cNvSpPr/>
          <p:nvPr/>
        </p:nvSpPr>
        <p:spPr>
          <a:xfrm>
            <a:off x="2785520" y="3814284"/>
            <a:ext cx="815643" cy="32385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endParaRPr>
          </a:p>
        </p:txBody>
      </p:sp>
      <p:cxnSp>
        <p:nvCxnSpPr>
          <p:cNvPr id="45" name="Rak koppling 44">
            <a:extLst>
              <a:ext uri="{FF2B5EF4-FFF2-40B4-BE49-F238E27FC236}">
                <a16:creationId xmlns:a16="http://schemas.microsoft.com/office/drawing/2014/main" id="{BE0A04AF-4749-4679-B1E5-8349938384D1}"/>
              </a:ext>
              <a:ext uri="{C183D7F6-B498-43B3-948B-1728B52AA6E4}">
                <adec:decorative xmlns:adec="http://schemas.microsoft.com/office/drawing/2017/decorative" val="1"/>
              </a:ext>
            </a:extLst>
          </p:cNvPr>
          <p:cNvCxnSpPr/>
          <p:nvPr/>
        </p:nvCxnSpPr>
        <p:spPr>
          <a:xfrm>
            <a:off x="4433359" y="4717403"/>
            <a:ext cx="12863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Rektangel 38">
            <a:extLst>
              <a:ext uri="{FF2B5EF4-FFF2-40B4-BE49-F238E27FC236}">
                <a16:creationId xmlns:a16="http://schemas.microsoft.com/office/drawing/2014/main" id="{29D75B2E-2E9C-4202-9CF6-B30E1349EB2C}"/>
              </a:ext>
              <a:ext uri="{C183D7F6-B498-43B3-948B-1728B52AA6E4}">
                <adec:decorative xmlns:adec="http://schemas.microsoft.com/office/drawing/2017/decorative" val="1"/>
              </a:ext>
            </a:extLst>
          </p:cNvPr>
          <p:cNvSpPr/>
          <p:nvPr/>
        </p:nvSpPr>
        <p:spPr>
          <a:xfrm>
            <a:off x="4017421" y="4544304"/>
            <a:ext cx="415938" cy="32385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endParaRPr>
          </a:p>
        </p:txBody>
      </p:sp>
      <p:cxnSp>
        <p:nvCxnSpPr>
          <p:cNvPr id="47" name="Rak koppling 46">
            <a:extLst>
              <a:ext uri="{FF2B5EF4-FFF2-40B4-BE49-F238E27FC236}">
                <a16:creationId xmlns:a16="http://schemas.microsoft.com/office/drawing/2014/main" id="{33B1F534-1390-4969-BE1A-CEBA06320F9F}"/>
              </a:ext>
              <a:ext uri="{C183D7F6-B498-43B3-948B-1728B52AA6E4}">
                <adec:decorative xmlns:adec="http://schemas.microsoft.com/office/drawing/2017/decorative" val="1"/>
              </a:ext>
            </a:extLst>
          </p:cNvPr>
          <p:cNvCxnSpPr/>
          <p:nvPr/>
        </p:nvCxnSpPr>
        <p:spPr>
          <a:xfrm>
            <a:off x="4561991" y="2738439"/>
            <a:ext cx="0" cy="19789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4F25DD9A-FEDA-4A51-AFE8-D6AAAE13B0C5}"/>
              </a:ext>
              <a:ext uri="{C183D7F6-B498-43B3-948B-1728B52AA6E4}">
                <adec:decorative xmlns:adec="http://schemas.microsoft.com/office/drawing/2017/decorative" val="1"/>
              </a:ext>
            </a:extLst>
          </p:cNvPr>
          <p:cNvCxnSpPr>
            <a:stCxn id="40" idx="1"/>
          </p:cNvCxnSpPr>
          <p:nvPr/>
        </p:nvCxnSpPr>
        <p:spPr>
          <a:xfrm flipH="1">
            <a:off x="4561989" y="3727921"/>
            <a:ext cx="13902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textruta 39">
            <a:extLst>
              <a:ext uri="{FF2B5EF4-FFF2-40B4-BE49-F238E27FC236}">
                <a16:creationId xmlns:a16="http://schemas.microsoft.com/office/drawing/2014/main" id="{6C231728-DBED-461A-828B-60F6B56FF698}"/>
              </a:ext>
            </a:extLst>
          </p:cNvPr>
          <p:cNvSpPr txBox="1"/>
          <p:nvPr/>
        </p:nvSpPr>
        <p:spPr>
          <a:xfrm>
            <a:off x="4701018" y="3112368"/>
            <a:ext cx="1685219" cy="1231106"/>
          </a:xfrm>
          <a:prstGeom prst="rect">
            <a:avLst/>
          </a:prstGeom>
          <a:noFill/>
        </p:spPr>
        <p:txBody>
          <a:bodyPr wrap="square" lIns="0" tIns="0" rIns="0" bIns="0" rtlCol="0">
            <a:spAutoFit/>
          </a:bodyPr>
          <a:lstStyle/>
          <a:p>
            <a:r>
              <a:rPr lang="sv-SE" sz="1000" dirty="0"/>
              <a:t>Layouterna Rubrikbild, Agenda och Avslut ska endast användas för dessa ändamål. Det vill säga Rubrikbild som </a:t>
            </a:r>
            <a:r>
              <a:rPr lang="sv-SE" sz="1000" dirty="0" err="1"/>
              <a:t>startbild</a:t>
            </a:r>
            <a:r>
              <a:rPr lang="sv-SE" sz="1000" dirty="0"/>
              <a:t>, Agenda för agenda för presentationen och avslut som slutbild i presentationen.</a:t>
            </a:r>
          </a:p>
        </p:txBody>
      </p:sp>
      <p:sp>
        <p:nvSpPr>
          <p:cNvPr id="21" name="textruta 20">
            <a:extLst>
              <a:ext uri="{FF2B5EF4-FFF2-40B4-BE49-F238E27FC236}">
                <a16:creationId xmlns:a16="http://schemas.microsoft.com/office/drawing/2014/main" id="{6C64B800-F9F1-4C2E-B330-B005F74760AE}"/>
              </a:ext>
            </a:extLst>
          </p:cNvPr>
          <p:cNvSpPr txBox="1"/>
          <p:nvPr/>
        </p:nvSpPr>
        <p:spPr>
          <a:xfrm>
            <a:off x="6541836" y="1821024"/>
            <a:ext cx="1084414" cy="215444"/>
          </a:xfrm>
          <a:prstGeom prst="rect">
            <a:avLst/>
          </a:prstGeom>
          <a:noFill/>
        </p:spPr>
        <p:txBody>
          <a:bodyPr wrap="square" lIns="0" tIns="0" rIns="0" bIns="0" rtlCol="0">
            <a:spAutoFit/>
          </a:bodyPr>
          <a:lstStyle/>
          <a:p>
            <a:r>
              <a:rPr lang="sv-SE" sz="1400" dirty="0">
                <a:latin typeface="+mj-lt"/>
              </a:rPr>
              <a:t>Temafärger</a:t>
            </a:r>
          </a:p>
        </p:txBody>
      </p:sp>
      <p:sp>
        <p:nvSpPr>
          <p:cNvPr id="20" name="textruta 19">
            <a:extLst>
              <a:ext uri="{FF2B5EF4-FFF2-40B4-BE49-F238E27FC236}">
                <a16:creationId xmlns:a16="http://schemas.microsoft.com/office/drawing/2014/main" id="{1BC0E8CA-0B48-49E0-97C5-331674E9C905}"/>
              </a:ext>
            </a:extLst>
          </p:cNvPr>
          <p:cNvSpPr txBox="1"/>
          <p:nvPr/>
        </p:nvSpPr>
        <p:spPr>
          <a:xfrm>
            <a:off x="6541836" y="2145047"/>
            <a:ext cx="1532121" cy="474398"/>
          </a:xfrm>
          <a:prstGeom prst="rect">
            <a:avLst/>
          </a:prstGeom>
          <a:noFill/>
        </p:spPr>
        <p:txBody>
          <a:bodyPr wrap="square" lIns="0" tIns="0" rIns="0" bIns="0" rtlCol="0">
            <a:spAutoFit/>
          </a:bodyPr>
          <a:lstStyle/>
          <a:p>
            <a:r>
              <a:rPr lang="sv-SE" sz="1000" dirty="0"/>
              <a:t>Objekt färgsätts med de</a:t>
            </a:r>
            <a:r>
              <a:rPr lang="sv-SE" sz="1000" b="1" dirty="0"/>
              <a:t> </a:t>
            </a:r>
            <a:r>
              <a:rPr lang="sv-SE" sz="1000" dirty="0"/>
              <a:t>inringade färgerna som följer er grafiska profil.</a:t>
            </a:r>
          </a:p>
        </p:txBody>
      </p:sp>
      <p:grpSp>
        <p:nvGrpSpPr>
          <p:cNvPr id="30" name="Grupp 50" descr="Bild med temafärger som är anpassade för kommunens grafiska profil.">
            <a:extLst>
              <a:ext uri="{FF2B5EF4-FFF2-40B4-BE49-F238E27FC236}">
                <a16:creationId xmlns:a16="http://schemas.microsoft.com/office/drawing/2014/main" id="{E474DBE3-DDBA-4242-8F3D-BD39281F1895}"/>
              </a:ext>
            </a:extLst>
          </p:cNvPr>
          <p:cNvGrpSpPr/>
          <p:nvPr/>
        </p:nvGrpSpPr>
        <p:grpSpPr>
          <a:xfrm>
            <a:off x="6554294" y="2728024"/>
            <a:ext cx="1903304" cy="3125206"/>
            <a:chOff x="6154238" y="2634097"/>
            <a:chExt cx="1550152" cy="2545330"/>
          </a:xfrm>
        </p:grpSpPr>
        <p:pic>
          <p:nvPicPr>
            <p:cNvPr id="31" name="Bildobjekt 26">
              <a:extLst>
                <a:ext uri="{FF2B5EF4-FFF2-40B4-BE49-F238E27FC236}">
                  <a16:creationId xmlns:a16="http://schemas.microsoft.com/office/drawing/2014/main" id="{A4E54A54-475C-43AB-89E1-3182554F6687}"/>
                </a:ext>
              </a:extLst>
            </p:cNvPr>
            <p:cNvPicPr>
              <a:picLocks noChangeAspect="1"/>
            </p:cNvPicPr>
            <p:nvPr/>
          </p:nvPicPr>
          <p:blipFill rotWithShape="1">
            <a:blip r:embed="rId5">
              <a:extLst>
                <a:ext uri="{28A0092B-C50C-407E-A947-70E740481C1C}">
                  <a14:useLocalDpi xmlns:a14="http://schemas.microsoft.com/office/drawing/2010/main" val="0"/>
                </a:ext>
              </a:extLst>
            </a:blip>
            <a:srcRect l="386" r="1553"/>
            <a:stretch/>
          </p:blipFill>
          <p:spPr>
            <a:xfrm>
              <a:off x="6154238" y="2634097"/>
              <a:ext cx="1550152" cy="2545330"/>
            </a:xfrm>
            <a:prstGeom prst="rect">
              <a:avLst/>
            </a:prstGeom>
            <a:ln>
              <a:solidFill>
                <a:schemeClr val="tx1">
                  <a:lumMod val="50000"/>
                  <a:lumOff val="50000"/>
                </a:schemeClr>
              </a:solidFill>
            </a:ln>
          </p:spPr>
        </p:pic>
        <p:grpSp>
          <p:nvGrpSpPr>
            <p:cNvPr id="33" name="Grupp 14">
              <a:extLst>
                <a:ext uri="{FF2B5EF4-FFF2-40B4-BE49-F238E27FC236}">
                  <a16:creationId xmlns:a16="http://schemas.microsoft.com/office/drawing/2014/main" id="{7A07B40C-3C9A-4EC2-B762-1B7DF0198558}"/>
                </a:ext>
              </a:extLst>
            </p:cNvPr>
            <p:cNvGrpSpPr/>
            <p:nvPr/>
          </p:nvGrpSpPr>
          <p:grpSpPr>
            <a:xfrm>
              <a:off x="6166496" y="4085240"/>
              <a:ext cx="1537893" cy="234562"/>
              <a:chOff x="5191918" y="5389717"/>
              <a:chExt cx="1807898" cy="266283"/>
            </a:xfrm>
          </p:grpSpPr>
          <p:sp>
            <p:nvSpPr>
              <p:cNvPr id="34" name="TextBox 43">
                <a:extLst>
                  <a:ext uri="{FF2B5EF4-FFF2-40B4-BE49-F238E27FC236}">
                    <a16:creationId xmlns:a16="http://schemas.microsoft.com/office/drawing/2014/main" id="{7B81A1AC-F9CE-437D-AACC-BDE6FC9C7FDA}"/>
                  </a:ext>
                </a:extLst>
              </p:cNvPr>
              <p:cNvSpPr txBox="1"/>
              <p:nvPr/>
            </p:nvSpPr>
            <p:spPr>
              <a:xfrm>
                <a:off x="5191918" y="5402433"/>
                <a:ext cx="1807898" cy="246394"/>
              </a:xfrm>
              <a:prstGeom prst="rect">
                <a:avLst/>
              </a:prstGeom>
              <a:solidFill>
                <a:srgbClr val="FFFFFF">
                  <a:alpha val="85000"/>
                </a:srgbClr>
              </a:solidFill>
            </p:spPr>
            <p:txBody>
              <a:bodyPr wrap="square" lIns="360000" tIns="0" rIns="0" bIns="0" rtlCol="0" anchor="ctr" anchorCtr="0">
                <a:noAutofit/>
              </a:bodyPr>
              <a:lstStyle/>
              <a:p>
                <a:pPr>
                  <a:lnSpc>
                    <a:spcPct val="80000"/>
                  </a:lnSpc>
                </a:pPr>
                <a:r>
                  <a:rPr lang="sv-SE" sz="1000" b="1" dirty="0">
                    <a:solidFill>
                      <a:srgbClr val="FF0000"/>
                    </a:solidFill>
                  </a:rPr>
                  <a:t>Använd inte de inbyggda standardfärgerna. </a:t>
                </a:r>
              </a:p>
            </p:txBody>
          </p:sp>
          <p:sp>
            <p:nvSpPr>
              <p:cNvPr id="35" name="&quot;Not Allowed&quot; Symbol 44">
                <a:extLst>
                  <a:ext uri="{FF2B5EF4-FFF2-40B4-BE49-F238E27FC236}">
                    <a16:creationId xmlns:a16="http://schemas.microsoft.com/office/drawing/2014/main" id="{0C888F55-6228-4B6C-A205-9AB34909BD5C}"/>
                  </a:ext>
                  <a:ext uri="{C183D7F6-B498-43B3-948B-1728B52AA6E4}">
                    <adec:decorative xmlns:adec="http://schemas.microsoft.com/office/drawing/2017/decorative" val="1"/>
                  </a:ext>
                </a:extLst>
              </p:cNvPr>
              <p:cNvSpPr/>
              <p:nvPr/>
            </p:nvSpPr>
            <p:spPr>
              <a:xfrm>
                <a:off x="5226368" y="5389717"/>
                <a:ext cx="275744" cy="26628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endParaRPr lang="sv-SE" sz="800" dirty="0">
                  <a:solidFill>
                    <a:schemeClr val="tx1"/>
                  </a:solidFill>
                </a:endParaRPr>
              </a:p>
            </p:txBody>
          </p:sp>
        </p:grpSp>
      </p:grpSp>
      <p:sp>
        <p:nvSpPr>
          <p:cNvPr id="37" name="Rectangle: Rounded Corners 52">
            <a:extLst>
              <a:ext uri="{FF2B5EF4-FFF2-40B4-BE49-F238E27FC236}">
                <a16:creationId xmlns:a16="http://schemas.microsoft.com/office/drawing/2014/main" id="{5AEC9D3C-93BF-4012-9B05-820C72B7E187}"/>
              </a:ext>
              <a:ext uri="{C183D7F6-B498-43B3-948B-1728B52AA6E4}">
                <adec:decorative xmlns:adec="http://schemas.microsoft.com/office/drawing/2017/decorative" val="1"/>
              </a:ext>
            </a:extLst>
          </p:cNvPr>
          <p:cNvSpPr/>
          <p:nvPr/>
        </p:nvSpPr>
        <p:spPr>
          <a:xfrm>
            <a:off x="6554292" y="3059667"/>
            <a:ext cx="1903304" cy="215445"/>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p>
        </p:txBody>
      </p:sp>
      <p:sp>
        <p:nvSpPr>
          <p:cNvPr id="27" name="textruta 26">
            <a:extLst>
              <a:ext uri="{FF2B5EF4-FFF2-40B4-BE49-F238E27FC236}">
                <a16:creationId xmlns:a16="http://schemas.microsoft.com/office/drawing/2014/main" id="{9E8907B0-95C5-4B76-BAC3-A6E7F1DF61AD}"/>
              </a:ext>
            </a:extLst>
          </p:cNvPr>
          <p:cNvSpPr txBox="1"/>
          <p:nvPr/>
        </p:nvSpPr>
        <p:spPr>
          <a:xfrm>
            <a:off x="8674519" y="1821024"/>
            <a:ext cx="1658012" cy="215444"/>
          </a:xfrm>
          <a:prstGeom prst="rect">
            <a:avLst/>
          </a:prstGeom>
          <a:noFill/>
        </p:spPr>
        <p:txBody>
          <a:bodyPr wrap="square" lIns="0" tIns="0" rIns="0" bIns="0" rtlCol="0">
            <a:spAutoFit/>
          </a:bodyPr>
          <a:lstStyle/>
          <a:p>
            <a:r>
              <a:rPr lang="sv-SE" sz="1400" dirty="0">
                <a:latin typeface="+mj-lt"/>
              </a:rPr>
              <a:t>Sidhuvud och sidfot</a:t>
            </a:r>
          </a:p>
        </p:txBody>
      </p:sp>
      <p:sp>
        <p:nvSpPr>
          <p:cNvPr id="22" name="textruta 21">
            <a:extLst>
              <a:ext uri="{FF2B5EF4-FFF2-40B4-BE49-F238E27FC236}">
                <a16:creationId xmlns:a16="http://schemas.microsoft.com/office/drawing/2014/main" id="{0143A882-E6F0-4045-A9E8-6CD820DF0EAA}"/>
              </a:ext>
            </a:extLst>
          </p:cNvPr>
          <p:cNvSpPr txBox="1"/>
          <p:nvPr/>
        </p:nvSpPr>
        <p:spPr>
          <a:xfrm>
            <a:off x="8674519" y="2145047"/>
            <a:ext cx="2398767" cy="923330"/>
          </a:xfrm>
          <a:prstGeom prst="rect">
            <a:avLst/>
          </a:prstGeom>
          <a:noFill/>
        </p:spPr>
        <p:txBody>
          <a:bodyPr wrap="square" lIns="0" tIns="0" rIns="0" bIns="0" rtlCol="0">
            <a:spAutoFit/>
          </a:bodyPr>
          <a:lstStyle/>
          <a:p>
            <a:r>
              <a:rPr lang="sv-SE" sz="1000" dirty="0"/>
              <a:t>Under fliken </a:t>
            </a:r>
            <a:r>
              <a:rPr lang="sv-SE" sz="1000" b="1" dirty="0"/>
              <a:t>Infoga</a:t>
            </a:r>
            <a:r>
              <a:rPr lang="sv-SE" sz="1000" dirty="0"/>
              <a:t> välj </a:t>
            </a:r>
            <a:r>
              <a:rPr lang="sv-SE" sz="1000" b="1" dirty="0"/>
              <a:t>Sidhuvud och sidfot</a:t>
            </a:r>
            <a:r>
              <a:rPr lang="sv-SE" sz="1000" dirty="0"/>
              <a:t>. Ändra i dialogen som du önskar och klicka på knappen </a:t>
            </a:r>
            <a:r>
              <a:rPr lang="sv-SE" sz="1000" b="1" dirty="0"/>
              <a:t>Använd för alla </a:t>
            </a:r>
            <a:r>
              <a:rPr lang="sv-SE" sz="1000" dirty="0"/>
              <a:t>för att använda på samtliga sidor med sidfot i presentationen eller </a:t>
            </a:r>
            <a:r>
              <a:rPr lang="sv-SE" sz="1000" b="1" dirty="0"/>
              <a:t>Använd</a:t>
            </a:r>
            <a:r>
              <a:rPr lang="sv-SE" sz="1000" dirty="0"/>
              <a:t> om du endast vill ändra i den sidan du står på. </a:t>
            </a:r>
          </a:p>
        </p:txBody>
      </p:sp>
      <p:grpSp>
        <p:nvGrpSpPr>
          <p:cNvPr id="23" name="Grupp 22" descr="Bild med dialogruta angående sidfot och sidhuvud">
            <a:extLst>
              <a:ext uri="{FF2B5EF4-FFF2-40B4-BE49-F238E27FC236}">
                <a16:creationId xmlns:a16="http://schemas.microsoft.com/office/drawing/2014/main" id="{CDA8B716-498B-42C1-91C3-EA6691A5D263}"/>
              </a:ext>
            </a:extLst>
          </p:cNvPr>
          <p:cNvGrpSpPr/>
          <p:nvPr/>
        </p:nvGrpSpPr>
        <p:grpSpPr>
          <a:xfrm>
            <a:off x="8674518" y="3151538"/>
            <a:ext cx="2311021" cy="1472998"/>
            <a:chOff x="8222739" y="3382316"/>
            <a:chExt cx="3816000" cy="2432242"/>
          </a:xfrm>
        </p:grpSpPr>
        <p:pic>
          <p:nvPicPr>
            <p:cNvPr id="24" name="Bildobjekt 23">
              <a:extLst>
                <a:ext uri="{FF2B5EF4-FFF2-40B4-BE49-F238E27FC236}">
                  <a16:creationId xmlns:a16="http://schemas.microsoft.com/office/drawing/2014/main" id="{CAEFCF91-7EA7-4301-8A5F-9AE161285F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739" y="3382316"/>
              <a:ext cx="3816000" cy="2432242"/>
            </a:xfrm>
            <a:prstGeom prst="rect">
              <a:avLst/>
            </a:prstGeom>
            <a:ln>
              <a:solidFill>
                <a:schemeClr val="tx1">
                  <a:lumMod val="50000"/>
                  <a:lumOff val="50000"/>
                </a:schemeClr>
              </a:solidFill>
            </a:ln>
          </p:spPr>
        </p:pic>
        <p:sp>
          <p:nvSpPr>
            <p:cNvPr id="25" name="Rektangel 24">
              <a:extLst>
                <a:ext uri="{FF2B5EF4-FFF2-40B4-BE49-F238E27FC236}">
                  <a16:creationId xmlns:a16="http://schemas.microsoft.com/office/drawing/2014/main" id="{476A92FF-CDE7-4E77-A069-B6DD364F86CC}"/>
                </a:ext>
              </a:extLst>
            </p:cNvPr>
            <p:cNvSpPr/>
            <p:nvPr/>
          </p:nvSpPr>
          <p:spPr>
            <a:xfrm>
              <a:off x="10759398" y="5643250"/>
              <a:ext cx="572545" cy="1172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dirty="0"/>
            </a:p>
          </p:txBody>
        </p:sp>
      </p:grpSp>
      <p:sp>
        <p:nvSpPr>
          <p:cNvPr id="17" name="textruta 16">
            <a:extLst>
              <a:ext uri="{FF2B5EF4-FFF2-40B4-BE49-F238E27FC236}">
                <a16:creationId xmlns:a16="http://schemas.microsoft.com/office/drawing/2014/main" id="{CE23CED9-D514-4194-BF5E-5A6EE0BD088C}"/>
              </a:ext>
            </a:extLst>
          </p:cNvPr>
          <p:cNvSpPr txBox="1"/>
          <p:nvPr/>
        </p:nvSpPr>
        <p:spPr>
          <a:xfrm>
            <a:off x="8674519" y="4706229"/>
            <a:ext cx="1084414" cy="215444"/>
          </a:xfrm>
          <a:prstGeom prst="rect">
            <a:avLst/>
          </a:prstGeom>
          <a:noFill/>
        </p:spPr>
        <p:txBody>
          <a:bodyPr wrap="square" lIns="0" tIns="0" rIns="0" bIns="0" rtlCol="0">
            <a:spAutoFit/>
          </a:bodyPr>
          <a:lstStyle/>
          <a:p>
            <a:r>
              <a:rPr lang="sv-SE" sz="1400" dirty="0">
                <a:latin typeface="+mj-lt"/>
              </a:rPr>
              <a:t>Stödlinjer</a:t>
            </a:r>
          </a:p>
        </p:txBody>
      </p:sp>
      <p:sp>
        <p:nvSpPr>
          <p:cNvPr id="19" name="Rectangle 45">
            <a:extLst>
              <a:ext uri="{FF2B5EF4-FFF2-40B4-BE49-F238E27FC236}">
                <a16:creationId xmlns:a16="http://schemas.microsoft.com/office/drawing/2014/main" id="{EA51D0BB-DB13-4806-8568-84D969E544EB}"/>
              </a:ext>
            </a:extLst>
          </p:cNvPr>
          <p:cNvSpPr/>
          <p:nvPr/>
        </p:nvSpPr>
        <p:spPr>
          <a:xfrm>
            <a:off x="8674519" y="4962633"/>
            <a:ext cx="1882976" cy="959681"/>
          </a:xfrm>
          <a:prstGeom prst="rect">
            <a:avLst/>
          </a:prstGeom>
          <a:noFill/>
        </p:spPr>
        <p:txBody>
          <a:bodyPr wrap="square" lIns="0" tIns="0" rIns="0" bIns="36000" rtlCol="0">
            <a:spAutoFit/>
          </a:bodyPr>
          <a:lstStyle/>
          <a:p>
            <a:r>
              <a:rPr lang="sv-SE" sz="1000" dirty="0"/>
              <a:t>Kontrollera att objekt och text är placerade innanför sidans marginaler. För att visa marginaler och stödlinjer, klicka på </a:t>
            </a:r>
            <a:r>
              <a:rPr lang="sv-SE" sz="1000" b="1" dirty="0"/>
              <a:t>Visa</a:t>
            </a:r>
            <a:r>
              <a:rPr lang="sv-SE" sz="1000" dirty="0"/>
              <a:t> och kryssa i rutan </a:t>
            </a:r>
            <a:r>
              <a:rPr lang="sv-SE" sz="1000" b="1" dirty="0"/>
              <a:t>Stödlinjer</a:t>
            </a:r>
            <a:r>
              <a:rPr lang="sv-SE" sz="1000" dirty="0"/>
              <a:t> (eller tryck Alt + F9).</a:t>
            </a:r>
          </a:p>
        </p:txBody>
      </p:sp>
      <p:pic>
        <p:nvPicPr>
          <p:cNvPr id="16" name="Bildobjekt 15" descr="Bild med alternativ för linjal, rutnät och stödlinjer">
            <a:extLst>
              <a:ext uri="{FF2B5EF4-FFF2-40B4-BE49-F238E27FC236}">
                <a16:creationId xmlns:a16="http://schemas.microsoft.com/office/drawing/2014/main" id="{7F31C698-5703-4C5C-A175-3043F614AD9C}"/>
              </a:ext>
            </a:extLst>
          </p:cNvPr>
          <p:cNvPicPr>
            <a:picLocks noChangeAspect="1"/>
          </p:cNvPicPr>
          <p:nvPr/>
        </p:nvPicPr>
        <p:blipFill>
          <a:blip r:embed="rId7"/>
          <a:srcRect/>
          <a:stretch/>
        </p:blipFill>
        <p:spPr>
          <a:xfrm>
            <a:off x="10569603" y="4957724"/>
            <a:ext cx="930247" cy="532209"/>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3341996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B6EC95A-02A0-CFA9-745A-45151AB89EB6}"/>
              </a:ext>
            </a:extLst>
          </p:cNvPr>
          <p:cNvSpPr>
            <a:spLocks noGrp="1"/>
          </p:cNvSpPr>
          <p:nvPr>
            <p:ph type="title" idx="4294967295"/>
          </p:nvPr>
        </p:nvSpPr>
        <p:spPr/>
        <p:txBody>
          <a:bodyPr/>
          <a:lstStyle/>
          <a:p>
            <a:r>
              <a:rPr lang="sv-SE" dirty="0">
                <a:solidFill>
                  <a:schemeClr val="bg1"/>
                </a:solidFill>
              </a:rPr>
              <a:t>Vision 2030</a:t>
            </a:r>
          </a:p>
        </p:txBody>
      </p:sp>
      <p:sp>
        <p:nvSpPr>
          <p:cNvPr id="2" name="Rubrik 3">
            <a:extLst>
              <a:ext uri="{FF2B5EF4-FFF2-40B4-BE49-F238E27FC236}">
                <a16:creationId xmlns:a16="http://schemas.microsoft.com/office/drawing/2014/main" id="{CE3FBAFE-6268-539B-1F8A-9A5D636F1C17}"/>
              </a:ext>
            </a:extLst>
          </p:cNvPr>
          <p:cNvSpPr txBox="1">
            <a:spLocks/>
          </p:cNvSpPr>
          <p:nvPr/>
        </p:nvSpPr>
        <p:spPr>
          <a:xfrm>
            <a:off x="676275" y="457200"/>
            <a:ext cx="10823575" cy="1119239"/>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bg1"/>
                </a:solidFill>
              </a:rPr>
              <a:t>Vision</a:t>
            </a:r>
            <a:endParaRPr lang="sv-SE" dirty="0">
              <a:solidFill>
                <a:schemeClr val="bg1"/>
              </a:solidFill>
            </a:endParaRPr>
          </a:p>
        </p:txBody>
      </p:sp>
      <p:pic>
        <p:nvPicPr>
          <p:cNvPr id="4" name="Bildobjekt 3" descr="En bild som visar illustration av vision 203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880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C183D7F6-B498-43B3-948B-1728B52AA6E4}">
                <adec:decorative xmlns:adec="http://schemas.microsoft.com/office/drawing/2017/decorative" val="1"/>
              </a:ext>
            </a:extLst>
          </p:cNvPr>
          <p:cNvSpPr>
            <a:spLocks noGrp="1"/>
          </p:cNvSpPr>
          <p:nvPr>
            <p:ph type="dt" sz="half" idx="10"/>
          </p:nvPr>
        </p:nvSpPr>
        <p:spPr/>
        <p:txBody>
          <a:bodyPr/>
          <a:lstStyle/>
          <a:p>
            <a:fld id="{8EA42B79-E4BF-4C01-8FAB-D6AEF853B17E}" type="datetime1">
              <a:rPr lang="sv-SE" smtClean="0"/>
              <a:t>2025-04-24</a:t>
            </a:fld>
            <a:endParaRPr lang="sv-SE" dirty="0"/>
          </a:p>
        </p:txBody>
      </p:sp>
      <p:sp>
        <p:nvSpPr>
          <p:cNvPr id="2" name="Rubrik 1"/>
          <p:cNvSpPr>
            <a:spLocks noGrp="1"/>
          </p:cNvSpPr>
          <p:nvPr>
            <p:ph type="title"/>
          </p:nvPr>
        </p:nvSpPr>
        <p:spPr>
          <a:xfrm>
            <a:off x="1204912" y="1732310"/>
            <a:ext cx="9782175" cy="2398816"/>
          </a:xfrm>
        </p:spPr>
        <p:txBody>
          <a:bodyPr/>
          <a:lstStyle/>
          <a:p>
            <a:pPr>
              <a:lnSpc>
                <a:spcPct val="100000"/>
              </a:lnSpc>
            </a:pPr>
            <a:r>
              <a:rPr lang="en-US" sz="3200" i="0" dirty="0"/>
              <a:t>In 2030, the Municipality of Jönköping </a:t>
            </a:r>
            <a:br>
              <a:rPr lang="en-US" sz="3200" i="0" dirty="0"/>
            </a:br>
            <a:r>
              <a:rPr lang="en-US" sz="3200" i="0" dirty="0"/>
              <a:t>will be an attractive, accessible and welcoming municipality to visit, live in, and work </a:t>
            </a:r>
            <a:br>
              <a:rPr lang="en-US" sz="3200" i="0" dirty="0"/>
            </a:br>
            <a:r>
              <a:rPr lang="sv-SE" sz="800" i="0" dirty="0"/>
              <a:t> </a:t>
            </a:r>
            <a:br>
              <a:rPr lang="en-US" sz="3200" i="0" dirty="0"/>
            </a:br>
            <a:r>
              <a:rPr lang="sv-SE" sz="2000" i="0" dirty="0"/>
              <a:t> </a:t>
            </a:r>
            <a:r>
              <a:rPr lang="en-US" sz="2000" i="0" dirty="0"/>
              <a:t>– a place where people are happy and where they want to live and stay.</a:t>
            </a:r>
            <a:endParaRPr lang="sv-SE" sz="2000" i="0" dirty="0"/>
          </a:p>
        </p:txBody>
      </p:sp>
    </p:spTree>
    <p:extLst>
      <p:ext uri="{BB962C8B-B14F-4D97-AF65-F5344CB8AC3E}">
        <p14:creationId xmlns:p14="http://schemas.microsoft.com/office/powerpoint/2010/main" val="34315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ubrik 1"/>
          <p:cNvSpPr>
            <a:spLocks noGrp="1"/>
          </p:cNvSpPr>
          <p:nvPr>
            <p:ph type="title"/>
          </p:nvPr>
        </p:nvSpPr>
        <p:spPr>
          <a:xfrm>
            <a:off x="676275" y="457200"/>
            <a:ext cx="10823575" cy="1119239"/>
          </a:xfrm>
        </p:spPr>
        <p:txBody>
          <a:bodyPr/>
          <a:lstStyle/>
          <a:p>
            <a:r>
              <a:rPr lang="sv-SE" dirty="0" err="1"/>
              <a:t>Hub</a:t>
            </a:r>
            <a:r>
              <a:rPr lang="sv-SE" dirty="0"/>
              <a:t> </a:t>
            </a:r>
            <a:r>
              <a:rPr lang="sv-SE" dirty="0" err="1"/>
              <a:t>of</a:t>
            </a:r>
            <a:r>
              <a:rPr lang="sv-SE" dirty="0"/>
              <a:t> </a:t>
            </a:r>
            <a:r>
              <a:rPr lang="sv-SE" dirty="0" err="1"/>
              <a:t>southern</a:t>
            </a:r>
            <a:r>
              <a:rPr lang="sv-SE" dirty="0"/>
              <a:t> Sweden </a:t>
            </a:r>
          </a:p>
        </p:txBody>
      </p:sp>
      <p:sp>
        <p:nvSpPr>
          <p:cNvPr id="5" name="Platshållare för datum 4"/>
          <p:cNvSpPr>
            <a:spLocks noGrp="1"/>
          </p:cNvSpPr>
          <p:nvPr>
            <p:ph type="dt" sz="half" idx="10"/>
          </p:nvPr>
        </p:nvSpPr>
        <p:spPr/>
        <p:txBody>
          <a:bodyPr/>
          <a:lstStyle/>
          <a:p>
            <a:fld id="{CCC4AA12-D718-4D8E-9884-27101C849E75}" type="datetime1">
              <a:rPr lang="sv-SE" smtClean="0"/>
              <a:t>2025-04-24</a:t>
            </a:fld>
            <a:endParaRPr lang="sv-SE" dirty="0"/>
          </a:p>
        </p:txBody>
      </p:sp>
      <p:sp>
        <p:nvSpPr>
          <p:cNvPr id="8" name="Rektangel 7"/>
          <p:cNvSpPr/>
          <p:nvPr/>
        </p:nvSpPr>
        <p:spPr>
          <a:xfrm>
            <a:off x="470759" y="2003303"/>
            <a:ext cx="841897" cy="523220"/>
          </a:xfrm>
          <a:prstGeom prst="rect">
            <a:avLst/>
          </a:prstGeom>
        </p:spPr>
        <p:txBody>
          <a:bodyPr wrap="none">
            <a:spAutoFit/>
          </a:bodyPr>
          <a:lstStyle/>
          <a:p>
            <a:pPr algn="r">
              <a:lnSpc>
                <a:spcPct val="100000"/>
              </a:lnSpc>
            </a:pPr>
            <a:r>
              <a:rPr lang="sv-SE" sz="1400" b="1" dirty="0"/>
              <a:t>Oslo:</a:t>
            </a:r>
          </a:p>
          <a:p>
            <a:pPr algn="r">
              <a:lnSpc>
                <a:spcPct val="100000"/>
              </a:lnSpc>
            </a:pPr>
            <a:r>
              <a:rPr lang="sv-SE" sz="1400" b="1" dirty="0"/>
              <a:t>390 km </a:t>
            </a:r>
          </a:p>
        </p:txBody>
      </p:sp>
      <p:sp>
        <p:nvSpPr>
          <p:cNvPr id="9" name="Rektangel 8"/>
          <p:cNvSpPr/>
          <p:nvPr/>
        </p:nvSpPr>
        <p:spPr>
          <a:xfrm>
            <a:off x="494509" y="3474820"/>
            <a:ext cx="1266693" cy="523220"/>
          </a:xfrm>
          <a:prstGeom prst="rect">
            <a:avLst/>
          </a:prstGeom>
        </p:spPr>
        <p:txBody>
          <a:bodyPr wrap="none">
            <a:spAutoFit/>
          </a:bodyPr>
          <a:lstStyle/>
          <a:p>
            <a:pPr algn="r">
              <a:lnSpc>
                <a:spcPct val="100000"/>
              </a:lnSpc>
            </a:pPr>
            <a:r>
              <a:rPr lang="sv-SE" sz="1400" b="1" dirty="0"/>
              <a:t>Gothenburg:</a:t>
            </a:r>
          </a:p>
          <a:p>
            <a:pPr algn="r">
              <a:lnSpc>
                <a:spcPct val="100000"/>
              </a:lnSpc>
            </a:pPr>
            <a:r>
              <a:rPr lang="sv-SE" sz="1400" b="1" dirty="0"/>
              <a:t>150 km </a:t>
            </a:r>
          </a:p>
        </p:txBody>
      </p:sp>
      <p:sp>
        <p:nvSpPr>
          <p:cNvPr id="6" name="Rektangel 5"/>
          <p:cNvSpPr/>
          <p:nvPr/>
        </p:nvSpPr>
        <p:spPr>
          <a:xfrm>
            <a:off x="538797" y="4820042"/>
            <a:ext cx="1326005" cy="523220"/>
          </a:xfrm>
          <a:prstGeom prst="rect">
            <a:avLst/>
          </a:prstGeom>
        </p:spPr>
        <p:txBody>
          <a:bodyPr wrap="none">
            <a:spAutoFit/>
          </a:bodyPr>
          <a:lstStyle/>
          <a:p>
            <a:pPr algn="r">
              <a:lnSpc>
                <a:spcPct val="100000"/>
              </a:lnSpc>
            </a:pPr>
            <a:r>
              <a:rPr lang="sv-SE" sz="1400" b="1" dirty="0"/>
              <a:t>Copenhagen:</a:t>
            </a:r>
          </a:p>
          <a:p>
            <a:pPr algn="r">
              <a:lnSpc>
                <a:spcPct val="100000"/>
              </a:lnSpc>
            </a:pPr>
            <a:r>
              <a:rPr lang="sv-SE" sz="1400" b="1" dirty="0"/>
              <a:t>330 km </a:t>
            </a:r>
          </a:p>
        </p:txBody>
      </p:sp>
      <p:sp>
        <p:nvSpPr>
          <p:cNvPr id="7" name="Rektangel 6"/>
          <p:cNvSpPr/>
          <p:nvPr/>
        </p:nvSpPr>
        <p:spPr>
          <a:xfrm>
            <a:off x="2658718" y="4922136"/>
            <a:ext cx="841897" cy="523220"/>
          </a:xfrm>
          <a:prstGeom prst="rect">
            <a:avLst/>
          </a:prstGeom>
        </p:spPr>
        <p:txBody>
          <a:bodyPr wrap="none">
            <a:spAutoFit/>
          </a:bodyPr>
          <a:lstStyle/>
          <a:p>
            <a:pPr>
              <a:lnSpc>
                <a:spcPct val="100000"/>
              </a:lnSpc>
            </a:pPr>
            <a:r>
              <a:rPr lang="sv-SE" sz="1400" b="1" dirty="0"/>
              <a:t>Malmö:</a:t>
            </a:r>
          </a:p>
          <a:p>
            <a:pPr>
              <a:lnSpc>
                <a:spcPct val="100000"/>
              </a:lnSpc>
            </a:pPr>
            <a:r>
              <a:rPr lang="sv-SE" sz="1400" b="1" dirty="0"/>
              <a:t>290 km </a:t>
            </a:r>
          </a:p>
        </p:txBody>
      </p:sp>
      <p:sp>
        <p:nvSpPr>
          <p:cNvPr id="10" name="Rektangel 9"/>
          <p:cNvSpPr/>
          <p:nvPr/>
        </p:nvSpPr>
        <p:spPr>
          <a:xfrm>
            <a:off x="4223749" y="2373941"/>
            <a:ext cx="1159292" cy="523220"/>
          </a:xfrm>
          <a:prstGeom prst="rect">
            <a:avLst/>
          </a:prstGeom>
        </p:spPr>
        <p:txBody>
          <a:bodyPr wrap="none">
            <a:spAutoFit/>
          </a:bodyPr>
          <a:lstStyle/>
          <a:p>
            <a:pPr>
              <a:lnSpc>
                <a:spcPct val="100000"/>
              </a:lnSpc>
            </a:pPr>
            <a:r>
              <a:rPr lang="sv-SE" sz="1400" b="1" dirty="0"/>
              <a:t>Stockholm:</a:t>
            </a:r>
          </a:p>
          <a:p>
            <a:pPr>
              <a:lnSpc>
                <a:spcPct val="100000"/>
              </a:lnSpc>
            </a:pPr>
            <a:r>
              <a:rPr lang="sv-SE" sz="1400" b="1" dirty="0"/>
              <a:t>320 km </a:t>
            </a:r>
          </a:p>
        </p:txBody>
      </p:sp>
      <p:sp>
        <p:nvSpPr>
          <p:cNvPr id="12" name="Rektangel 11"/>
          <p:cNvSpPr/>
          <p:nvPr/>
        </p:nvSpPr>
        <p:spPr>
          <a:xfrm>
            <a:off x="6095865" y="2623676"/>
            <a:ext cx="1117614" cy="338554"/>
          </a:xfrm>
          <a:prstGeom prst="rect">
            <a:avLst/>
          </a:prstGeom>
        </p:spPr>
        <p:txBody>
          <a:bodyPr wrap="none">
            <a:spAutoFit/>
          </a:bodyPr>
          <a:lstStyle/>
          <a:p>
            <a:pPr algn="r">
              <a:lnSpc>
                <a:spcPct val="100000"/>
              </a:lnSpc>
            </a:pPr>
            <a:r>
              <a:rPr lang="sv-SE" sz="1600" b="1" dirty="0"/>
              <a:t>Bankeryd</a:t>
            </a:r>
          </a:p>
        </p:txBody>
      </p:sp>
      <p:sp>
        <p:nvSpPr>
          <p:cNvPr id="11" name="Rektangel 10"/>
          <p:cNvSpPr/>
          <p:nvPr/>
        </p:nvSpPr>
        <p:spPr>
          <a:xfrm>
            <a:off x="5945285" y="3405358"/>
            <a:ext cx="1220207" cy="338554"/>
          </a:xfrm>
          <a:prstGeom prst="rect">
            <a:avLst/>
          </a:prstGeom>
        </p:spPr>
        <p:txBody>
          <a:bodyPr wrap="none">
            <a:spAutoFit/>
          </a:bodyPr>
          <a:lstStyle/>
          <a:p>
            <a:pPr algn="r">
              <a:lnSpc>
                <a:spcPct val="100000"/>
              </a:lnSpc>
            </a:pPr>
            <a:r>
              <a:rPr lang="sv-SE" sz="1600" b="1" dirty="0"/>
              <a:t>Jönköping</a:t>
            </a:r>
          </a:p>
        </p:txBody>
      </p:sp>
      <p:sp>
        <p:nvSpPr>
          <p:cNvPr id="14" name="Rektangel 13"/>
          <p:cNvSpPr/>
          <p:nvPr/>
        </p:nvSpPr>
        <p:spPr>
          <a:xfrm>
            <a:off x="6336672" y="3874700"/>
            <a:ext cx="970138" cy="338554"/>
          </a:xfrm>
          <a:prstGeom prst="rect">
            <a:avLst/>
          </a:prstGeom>
        </p:spPr>
        <p:txBody>
          <a:bodyPr wrap="none">
            <a:spAutoFit/>
          </a:bodyPr>
          <a:lstStyle/>
          <a:p>
            <a:pPr algn="r">
              <a:lnSpc>
                <a:spcPct val="100000"/>
              </a:lnSpc>
            </a:pPr>
            <a:r>
              <a:rPr lang="sv-SE" sz="1600" b="1" dirty="0"/>
              <a:t>Barnarp</a:t>
            </a:r>
          </a:p>
        </p:txBody>
      </p:sp>
      <p:sp>
        <p:nvSpPr>
          <p:cNvPr id="15" name="Rektangel 14"/>
          <p:cNvSpPr/>
          <p:nvPr/>
        </p:nvSpPr>
        <p:spPr>
          <a:xfrm>
            <a:off x="6088062" y="4204723"/>
            <a:ext cx="852285" cy="338554"/>
          </a:xfrm>
          <a:prstGeom prst="rect">
            <a:avLst/>
          </a:prstGeom>
        </p:spPr>
        <p:txBody>
          <a:bodyPr wrap="none">
            <a:spAutoFit/>
          </a:bodyPr>
          <a:lstStyle/>
          <a:p>
            <a:pPr algn="r">
              <a:lnSpc>
                <a:spcPct val="100000"/>
              </a:lnSpc>
            </a:pPr>
            <a:r>
              <a:rPr lang="sv-SE" sz="1600" b="1" dirty="0"/>
              <a:t>Taberg</a:t>
            </a:r>
          </a:p>
        </p:txBody>
      </p:sp>
      <p:sp>
        <p:nvSpPr>
          <p:cNvPr id="13" name="Rektangel 12"/>
          <p:cNvSpPr/>
          <p:nvPr/>
        </p:nvSpPr>
        <p:spPr>
          <a:xfrm>
            <a:off x="7711280" y="935422"/>
            <a:ext cx="1035348" cy="338554"/>
          </a:xfrm>
          <a:prstGeom prst="rect">
            <a:avLst/>
          </a:prstGeom>
        </p:spPr>
        <p:txBody>
          <a:bodyPr wrap="none">
            <a:spAutoFit/>
          </a:bodyPr>
          <a:lstStyle/>
          <a:p>
            <a:pPr algn="ctr">
              <a:lnSpc>
                <a:spcPct val="100000"/>
              </a:lnSpc>
            </a:pPr>
            <a:r>
              <a:rPr lang="sv-SE" sz="1600" b="1" dirty="0"/>
              <a:t>Visingsö</a:t>
            </a:r>
          </a:p>
        </p:txBody>
      </p:sp>
      <p:sp>
        <p:nvSpPr>
          <p:cNvPr id="18" name="Rektangel 17"/>
          <p:cNvSpPr/>
          <p:nvPr/>
        </p:nvSpPr>
        <p:spPr>
          <a:xfrm>
            <a:off x="8892290" y="1226010"/>
            <a:ext cx="902811" cy="338554"/>
          </a:xfrm>
          <a:prstGeom prst="rect">
            <a:avLst/>
          </a:prstGeom>
        </p:spPr>
        <p:txBody>
          <a:bodyPr wrap="none">
            <a:spAutoFit/>
          </a:bodyPr>
          <a:lstStyle/>
          <a:p>
            <a:pPr>
              <a:lnSpc>
                <a:spcPct val="100000"/>
              </a:lnSpc>
            </a:pPr>
            <a:r>
              <a:rPr lang="sv-SE" sz="1600" b="1" dirty="0"/>
              <a:t>Gränna</a:t>
            </a:r>
          </a:p>
        </p:txBody>
      </p:sp>
      <p:sp>
        <p:nvSpPr>
          <p:cNvPr id="17" name="Rektangel 16"/>
          <p:cNvSpPr/>
          <p:nvPr/>
        </p:nvSpPr>
        <p:spPr>
          <a:xfrm>
            <a:off x="8090186" y="2635551"/>
            <a:ext cx="1289135" cy="338554"/>
          </a:xfrm>
          <a:prstGeom prst="rect">
            <a:avLst/>
          </a:prstGeom>
        </p:spPr>
        <p:txBody>
          <a:bodyPr wrap="none">
            <a:spAutoFit/>
          </a:bodyPr>
          <a:lstStyle/>
          <a:p>
            <a:pPr>
              <a:lnSpc>
                <a:spcPct val="100000"/>
              </a:lnSpc>
            </a:pPr>
            <a:r>
              <a:rPr lang="sv-SE" sz="1600" b="1" dirty="0"/>
              <a:t>Kaxholmen</a:t>
            </a:r>
          </a:p>
        </p:txBody>
      </p:sp>
      <p:sp>
        <p:nvSpPr>
          <p:cNvPr id="16" name="Rektangel 15"/>
          <p:cNvSpPr/>
          <p:nvPr/>
        </p:nvSpPr>
        <p:spPr>
          <a:xfrm>
            <a:off x="7952397" y="3259723"/>
            <a:ext cx="1231427" cy="338554"/>
          </a:xfrm>
          <a:prstGeom prst="rect">
            <a:avLst/>
          </a:prstGeom>
        </p:spPr>
        <p:txBody>
          <a:bodyPr wrap="none">
            <a:spAutoFit/>
          </a:bodyPr>
          <a:lstStyle/>
          <a:p>
            <a:pPr>
              <a:lnSpc>
                <a:spcPct val="100000"/>
              </a:lnSpc>
            </a:pPr>
            <a:r>
              <a:rPr lang="sv-SE" sz="1600" b="1" dirty="0"/>
              <a:t>Huskvarna</a:t>
            </a:r>
          </a:p>
        </p:txBody>
      </p:sp>
      <p:sp>
        <p:nvSpPr>
          <p:cNvPr id="19" name="Rektangel 18"/>
          <p:cNvSpPr/>
          <p:nvPr/>
        </p:nvSpPr>
        <p:spPr>
          <a:xfrm>
            <a:off x="8148740" y="3952488"/>
            <a:ext cx="909993" cy="338554"/>
          </a:xfrm>
          <a:prstGeom prst="rect">
            <a:avLst/>
          </a:prstGeom>
        </p:spPr>
        <p:txBody>
          <a:bodyPr wrap="none">
            <a:spAutoFit/>
          </a:bodyPr>
          <a:lstStyle/>
          <a:p>
            <a:pPr>
              <a:lnSpc>
                <a:spcPct val="100000"/>
              </a:lnSpc>
            </a:pPr>
            <a:r>
              <a:rPr lang="sv-SE" sz="1600" b="1" dirty="0"/>
              <a:t>Tenhult</a:t>
            </a:r>
          </a:p>
        </p:txBody>
      </p:sp>
    </p:spTree>
    <p:extLst>
      <p:ext uri="{BB962C8B-B14F-4D97-AF65-F5344CB8AC3E}">
        <p14:creationId xmlns:p14="http://schemas.microsoft.com/office/powerpoint/2010/main" val="69910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latshållare för datum 2">
            <a:extLst>
              <a:ext uri="{C183D7F6-B498-43B3-948B-1728B52AA6E4}">
                <adec:decorative xmlns:adec="http://schemas.microsoft.com/office/drawing/2017/decorative" val="1"/>
              </a:ext>
            </a:extLst>
          </p:cNvPr>
          <p:cNvSpPr>
            <a:spLocks noGrp="1"/>
          </p:cNvSpPr>
          <p:nvPr>
            <p:ph type="dt" sz="half" idx="10"/>
          </p:nvPr>
        </p:nvSpPr>
        <p:spPr/>
        <p:txBody>
          <a:bodyPr/>
          <a:lstStyle/>
          <a:p>
            <a:fld id="{1FCD3697-22FA-4400-B9D4-9F44870D9981}" type="datetime1">
              <a:rPr lang="sv-SE" smtClean="0"/>
              <a:t>2025-04-24</a:t>
            </a:fld>
            <a:endParaRPr lang="sv-SE" dirty="0"/>
          </a:p>
        </p:txBody>
      </p:sp>
      <p:sp>
        <p:nvSpPr>
          <p:cNvPr id="2" name="Rubrik 1"/>
          <p:cNvSpPr>
            <a:spLocks noGrp="1"/>
          </p:cNvSpPr>
          <p:nvPr>
            <p:ph type="title"/>
          </p:nvPr>
        </p:nvSpPr>
        <p:spPr/>
        <p:txBody>
          <a:bodyPr/>
          <a:lstStyle/>
          <a:p>
            <a:r>
              <a:rPr lang="sv-SE" dirty="0" err="1"/>
              <a:t>Increasing</a:t>
            </a:r>
            <a:r>
              <a:rPr lang="sv-SE" dirty="0"/>
              <a:t> population </a:t>
            </a:r>
            <a:r>
              <a:rPr lang="sv-SE" dirty="0" err="1"/>
              <a:t>growth</a:t>
            </a:r>
            <a:r>
              <a:rPr lang="sv-SE" dirty="0"/>
              <a:t> </a:t>
            </a:r>
          </a:p>
        </p:txBody>
      </p:sp>
      <p:sp>
        <p:nvSpPr>
          <p:cNvPr id="7" name="Rektangel 6"/>
          <p:cNvSpPr/>
          <p:nvPr/>
        </p:nvSpPr>
        <p:spPr>
          <a:xfrm>
            <a:off x="652978" y="2260122"/>
            <a:ext cx="3198312" cy="1541704"/>
          </a:xfrm>
          <a:prstGeom prst="rect">
            <a:avLst/>
          </a:prstGeom>
        </p:spPr>
        <p:txBody>
          <a:bodyPr wrap="none">
            <a:spAutoFit/>
          </a:bodyPr>
          <a:lstStyle/>
          <a:p>
            <a:pPr algn="ctr">
              <a:lnSpc>
                <a:spcPts val="5600"/>
              </a:lnSpc>
            </a:pPr>
            <a:r>
              <a:rPr lang="sv-SE" sz="6600" b="1" dirty="0">
                <a:solidFill>
                  <a:schemeClr val="accent1"/>
                </a:solidFill>
              </a:rPr>
              <a:t>The 9th</a:t>
            </a:r>
            <a:br>
              <a:rPr lang="sv-SE" sz="6600" b="1" dirty="0">
                <a:solidFill>
                  <a:schemeClr val="accent1"/>
                </a:solidFill>
              </a:rPr>
            </a:br>
            <a:r>
              <a:rPr lang="sv-SE" sz="6600" b="1" dirty="0" err="1">
                <a:solidFill>
                  <a:schemeClr val="accent1"/>
                </a:solidFill>
              </a:rPr>
              <a:t>largest</a:t>
            </a:r>
            <a:endParaRPr lang="sv-SE" sz="6600" b="1" dirty="0">
              <a:solidFill>
                <a:schemeClr val="accent1"/>
              </a:solidFill>
            </a:endParaRPr>
          </a:p>
        </p:txBody>
      </p:sp>
      <p:sp>
        <p:nvSpPr>
          <p:cNvPr id="8" name="Rektangel 7"/>
          <p:cNvSpPr/>
          <p:nvPr/>
        </p:nvSpPr>
        <p:spPr>
          <a:xfrm>
            <a:off x="907854" y="3733091"/>
            <a:ext cx="2688557" cy="1077218"/>
          </a:xfrm>
          <a:prstGeom prst="rect">
            <a:avLst/>
          </a:prstGeom>
        </p:spPr>
        <p:txBody>
          <a:bodyPr wrap="none">
            <a:spAutoFit/>
          </a:bodyPr>
          <a:lstStyle/>
          <a:p>
            <a:pPr algn="ctr">
              <a:lnSpc>
                <a:spcPct val="100000"/>
              </a:lnSpc>
            </a:pPr>
            <a:r>
              <a:rPr lang="sv-SE" sz="3200" b="1" dirty="0" err="1"/>
              <a:t>municipality</a:t>
            </a:r>
            <a:r>
              <a:rPr lang="sv-SE" sz="3200" b="1" dirty="0"/>
              <a:t> </a:t>
            </a:r>
          </a:p>
          <a:p>
            <a:pPr algn="ctr">
              <a:lnSpc>
                <a:spcPct val="100000"/>
              </a:lnSpc>
            </a:pPr>
            <a:r>
              <a:rPr lang="sv-SE" sz="3200" b="1" dirty="0"/>
              <a:t>in Sweden</a:t>
            </a:r>
          </a:p>
        </p:txBody>
      </p:sp>
      <p:graphicFrame>
        <p:nvGraphicFramePr>
          <p:cNvPr id="6" name="Diagram 5" descr="Stapeldiagram för folkmängdsutveckling 1965 till 2023"/>
          <p:cNvGraphicFramePr/>
          <p:nvPr>
            <p:extLst>
              <p:ext uri="{D42A27DB-BD31-4B8C-83A1-F6EECF244321}">
                <p14:modId xmlns:p14="http://schemas.microsoft.com/office/powerpoint/2010/main" val="1761420751"/>
              </p:ext>
            </p:extLst>
          </p:nvPr>
        </p:nvGraphicFramePr>
        <p:xfrm>
          <a:off x="7493876" y="1431742"/>
          <a:ext cx="4100567" cy="39945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799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62464326-F135-4639-9679-82BF6B22BED4}"/>
              </a:ext>
              <a:ext uri="{C183D7F6-B498-43B3-948B-1728B52AA6E4}">
                <adec:decorative xmlns:adec="http://schemas.microsoft.com/office/drawing/2017/decorative" val="1"/>
              </a:ext>
            </a:extLst>
          </p:cNvPr>
          <p:cNvSpPr>
            <a:spLocks noGrp="1"/>
          </p:cNvSpPr>
          <p:nvPr>
            <p:ph type="dt" sz="half" idx="10"/>
          </p:nvPr>
        </p:nvSpPr>
        <p:spPr/>
        <p:txBody>
          <a:bodyPr/>
          <a:lstStyle/>
          <a:p>
            <a:fld id="{5E85C343-B454-483E-91FF-7A001E093D90}" type="datetime1">
              <a:rPr lang="sv-SE" smtClean="0"/>
              <a:t>2025-04-24</a:t>
            </a:fld>
            <a:endParaRPr lang="sv-SE" dirty="0"/>
          </a:p>
        </p:txBody>
      </p:sp>
      <p:sp>
        <p:nvSpPr>
          <p:cNvPr id="2" name="Title 3">
            <a:extLst>
              <a:ext uri="{FF2B5EF4-FFF2-40B4-BE49-F238E27FC236}">
                <a16:creationId xmlns:a16="http://schemas.microsoft.com/office/drawing/2014/main" id="{6045B719-B20F-DC88-9A6A-E8479926B60B}"/>
              </a:ext>
            </a:extLst>
          </p:cNvPr>
          <p:cNvSpPr txBox="1">
            <a:spLocks noGrp="1"/>
          </p:cNvSpPr>
          <p:nvPr>
            <p:ph type="title" idx="4294967295"/>
          </p:nvPr>
        </p:nvSpPr>
        <p:spPr>
          <a:xfrm>
            <a:off x="945889" y="284257"/>
            <a:ext cx="10823575" cy="11192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1" i="0" u="none" strike="noStrike" kern="1200" cap="none" spc="0" normalizeH="0" baseline="0" noProof="0" dirty="0" err="1">
                <a:ln>
                  <a:noFill/>
                </a:ln>
                <a:solidFill>
                  <a:schemeClr val="tx1"/>
                </a:solidFill>
                <a:effectLst/>
                <a:uLnTx/>
                <a:uFillTx/>
                <a:latin typeface="+mj-lt"/>
                <a:ea typeface="+mj-ea"/>
                <a:cs typeface="+mj-cs"/>
              </a:rPr>
              <a:t>Building</a:t>
            </a:r>
            <a:r>
              <a:rPr kumimoji="0" lang="sv-SE" sz="3600" b="1" i="0" u="none" strike="noStrike" kern="1200" cap="none" spc="0" normalizeH="0" baseline="0" noProof="0" dirty="0">
                <a:ln>
                  <a:noFill/>
                </a:ln>
                <a:solidFill>
                  <a:schemeClr val="tx1"/>
                </a:solidFill>
                <a:effectLst/>
                <a:uLnTx/>
                <a:uFillTx/>
                <a:latin typeface="+mj-lt"/>
                <a:ea typeface="+mj-ea"/>
                <a:cs typeface="+mj-cs"/>
              </a:rPr>
              <a:t> </a:t>
            </a:r>
            <a:r>
              <a:rPr kumimoji="0" lang="sv-SE" sz="3600" b="1" i="0" u="none" strike="noStrike" kern="1200" cap="none" spc="0" normalizeH="0" baseline="0" noProof="0" dirty="0" err="1">
                <a:ln>
                  <a:noFill/>
                </a:ln>
                <a:solidFill>
                  <a:schemeClr val="tx1"/>
                </a:solidFill>
                <a:effectLst/>
                <a:uLnTx/>
                <a:uFillTx/>
                <a:latin typeface="+mj-lt"/>
                <a:ea typeface="+mj-ea"/>
                <a:cs typeface="+mj-cs"/>
              </a:rPr>
              <a:t>homes</a:t>
            </a:r>
            <a:r>
              <a:rPr kumimoji="0" lang="sv-SE" sz="3600" b="1" i="0" u="none" strike="noStrike" kern="1200" cap="none" spc="0" normalizeH="0" baseline="0" noProof="0" dirty="0">
                <a:ln>
                  <a:noFill/>
                </a:ln>
                <a:solidFill>
                  <a:schemeClr val="tx1"/>
                </a:solidFill>
                <a:effectLst/>
                <a:uLnTx/>
                <a:uFillTx/>
                <a:latin typeface="+mj-lt"/>
                <a:ea typeface="+mj-ea"/>
                <a:cs typeface="+mj-cs"/>
              </a:rPr>
              <a:t> for the </a:t>
            </a:r>
            <a:r>
              <a:rPr kumimoji="0" lang="sv-SE" sz="3600" b="1" i="0" u="none" strike="noStrike" kern="1200" cap="none" spc="0" normalizeH="0" baseline="0" noProof="0" dirty="0" err="1">
                <a:ln>
                  <a:noFill/>
                </a:ln>
                <a:solidFill>
                  <a:schemeClr val="tx1"/>
                </a:solidFill>
                <a:effectLst/>
                <a:uLnTx/>
                <a:uFillTx/>
                <a:latin typeface="+mj-lt"/>
                <a:ea typeface="+mj-ea"/>
                <a:cs typeface="+mj-cs"/>
              </a:rPr>
              <a:t>future</a:t>
            </a:r>
            <a:endParaRPr kumimoji="0" lang="sv-SE" sz="36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9" name="Diagram 8" descr="Diagram över lägenheternas upplåtelseform i Jönköpings kommun." title="Cirkeldiagram">
            <a:extLst>
              <a:ext uri="{FF2B5EF4-FFF2-40B4-BE49-F238E27FC236}">
                <a16:creationId xmlns:a16="http://schemas.microsoft.com/office/drawing/2014/main" id="{B6396BE4-F5A8-B265-8DD5-477401C85746}"/>
              </a:ext>
            </a:extLst>
          </p:cNvPr>
          <p:cNvGraphicFramePr/>
          <p:nvPr/>
        </p:nvGraphicFramePr>
        <p:xfrm>
          <a:off x="945889" y="1394932"/>
          <a:ext cx="4028548" cy="42238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ruta 10">
            <a:extLst>
              <a:ext uri="{FF2B5EF4-FFF2-40B4-BE49-F238E27FC236}">
                <a16:creationId xmlns:a16="http://schemas.microsoft.com/office/drawing/2014/main" id="{77FBA74C-1B29-ADFC-5EB8-591BDC893747}"/>
              </a:ext>
            </a:extLst>
          </p:cNvPr>
          <p:cNvSpPr txBox="1"/>
          <p:nvPr/>
        </p:nvSpPr>
        <p:spPr>
          <a:xfrm>
            <a:off x="1341441" y="2191567"/>
            <a:ext cx="1854063" cy="769441"/>
          </a:xfrm>
          <a:prstGeom prst="rect">
            <a:avLst/>
          </a:prstGeom>
          <a:noFill/>
        </p:spPr>
        <p:txBody>
          <a:bodyPr wrap="square" rtlCol="0">
            <a:spAutoFit/>
          </a:bodyPr>
          <a:lstStyle/>
          <a:p>
            <a:pPr algn="ctr"/>
            <a:r>
              <a:rPr lang="sv-SE" sz="3200" b="1" dirty="0">
                <a:solidFill>
                  <a:schemeClr val="bg1"/>
                </a:solidFill>
              </a:rPr>
              <a:t>21 % </a:t>
            </a:r>
            <a:br>
              <a:rPr lang="sv-SE" sz="3200" b="1" dirty="0">
                <a:solidFill>
                  <a:schemeClr val="bg1"/>
                </a:solidFill>
              </a:rPr>
            </a:br>
            <a:r>
              <a:rPr lang="sv-SE" sz="1200" b="1" dirty="0" err="1">
                <a:solidFill>
                  <a:schemeClr val="bg1"/>
                </a:solidFill>
              </a:rPr>
              <a:t>tenant-owned</a:t>
            </a:r>
            <a:endParaRPr lang="sv-SE" sz="1200" b="1" dirty="0">
              <a:solidFill>
                <a:schemeClr val="bg1"/>
              </a:solidFill>
            </a:endParaRPr>
          </a:p>
        </p:txBody>
      </p:sp>
      <p:sp>
        <p:nvSpPr>
          <p:cNvPr id="12" name="textruta 11">
            <a:extLst>
              <a:ext uri="{FF2B5EF4-FFF2-40B4-BE49-F238E27FC236}">
                <a16:creationId xmlns:a16="http://schemas.microsoft.com/office/drawing/2014/main" id="{2CCC5E0C-3BE1-AB0A-78E3-990B65597AF5}"/>
              </a:ext>
            </a:extLst>
          </p:cNvPr>
          <p:cNvSpPr txBox="1"/>
          <p:nvPr/>
        </p:nvSpPr>
        <p:spPr>
          <a:xfrm>
            <a:off x="1147233" y="3712797"/>
            <a:ext cx="2242480" cy="769441"/>
          </a:xfrm>
          <a:prstGeom prst="rect">
            <a:avLst/>
          </a:prstGeom>
          <a:noFill/>
        </p:spPr>
        <p:txBody>
          <a:bodyPr wrap="square" rtlCol="0">
            <a:spAutoFit/>
          </a:bodyPr>
          <a:lstStyle/>
          <a:p>
            <a:pPr algn="ctr"/>
            <a:r>
              <a:rPr lang="sv-SE" sz="3200" b="1" dirty="0">
                <a:solidFill>
                  <a:schemeClr val="bg1"/>
                </a:solidFill>
              </a:rPr>
              <a:t>34 % </a:t>
            </a:r>
            <a:br>
              <a:rPr lang="sv-SE" sz="3200" b="1" dirty="0">
                <a:solidFill>
                  <a:schemeClr val="bg1"/>
                </a:solidFill>
              </a:rPr>
            </a:br>
            <a:r>
              <a:rPr lang="sv-SE" sz="1200" b="1" dirty="0" err="1">
                <a:solidFill>
                  <a:schemeClr val="bg1"/>
                </a:solidFill>
              </a:rPr>
              <a:t>privately</a:t>
            </a:r>
            <a:r>
              <a:rPr lang="sv-SE" sz="1200" b="1" dirty="0">
                <a:solidFill>
                  <a:schemeClr val="bg1"/>
                </a:solidFill>
              </a:rPr>
              <a:t> </a:t>
            </a:r>
            <a:r>
              <a:rPr lang="sv-SE" sz="1200" b="1" dirty="0" err="1">
                <a:solidFill>
                  <a:schemeClr val="bg1"/>
                </a:solidFill>
              </a:rPr>
              <a:t>owned</a:t>
            </a:r>
            <a:endParaRPr lang="sv-SE" sz="1200" b="1" dirty="0">
              <a:solidFill>
                <a:schemeClr val="bg1"/>
              </a:solidFill>
            </a:endParaRPr>
          </a:p>
        </p:txBody>
      </p:sp>
      <p:sp>
        <p:nvSpPr>
          <p:cNvPr id="13" name="textruta 12">
            <a:extLst>
              <a:ext uri="{FF2B5EF4-FFF2-40B4-BE49-F238E27FC236}">
                <a16:creationId xmlns:a16="http://schemas.microsoft.com/office/drawing/2014/main" id="{855C4B74-9E6D-2AC6-ED0F-B822CEC57FB2}"/>
              </a:ext>
            </a:extLst>
          </p:cNvPr>
          <p:cNvSpPr txBox="1"/>
          <p:nvPr/>
        </p:nvSpPr>
        <p:spPr>
          <a:xfrm>
            <a:off x="2941745" y="2971074"/>
            <a:ext cx="1854062" cy="769441"/>
          </a:xfrm>
          <a:prstGeom prst="rect">
            <a:avLst/>
          </a:prstGeom>
          <a:noFill/>
        </p:spPr>
        <p:txBody>
          <a:bodyPr wrap="square" rtlCol="0">
            <a:spAutoFit/>
          </a:bodyPr>
          <a:lstStyle/>
          <a:p>
            <a:pPr algn="ctr"/>
            <a:r>
              <a:rPr lang="sv-SE" sz="3200" b="1" dirty="0">
                <a:solidFill>
                  <a:schemeClr val="bg1"/>
                </a:solidFill>
              </a:rPr>
              <a:t>45 % </a:t>
            </a:r>
            <a:br>
              <a:rPr lang="sv-SE" sz="3200" b="1" dirty="0">
                <a:solidFill>
                  <a:schemeClr val="bg1"/>
                </a:solidFill>
              </a:rPr>
            </a:br>
            <a:r>
              <a:rPr lang="sv-SE" sz="1200" b="1" dirty="0" err="1">
                <a:solidFill>
                  <a:schemeClr val="bg1"/>
                </a:solidFill>
              </a:rPr>
              <a:t>rental</a:t>
            </a:r>
            <a:endParaRPr lang="sv-SE" sz="1200" b="1" dirty="0">
              <a:solidFill>
                <a:schemeClr val="bg1"/>
              </a:solidFill>
            </a:endParaRPr>
          </a:p>
        </p:txBody>
      </p:sp>
      <p:sp>
        <p:nvSpPr>
          <p:cNvPr id="3" name="Title 3">
            <a:extLst>
              <a:ext uri="{FF2B5EF4-FFF2-40B4-BE49-F238E27FC236}">
                <a16:creationId xmlns:a16="http://schemas.microsoft.com/office/drawing/2014/main" id="{CEFA1F31-9EFB-14E5-9E27-460DE91B70A7}"/>
              </a:ext>
            </a:extLst>
          </p:cNvPr>
          <p:cNvSpPr txBox="1">
            <a:spLocks/>
          </p:cNvSpPr>
          <p:nvPr/>
        </p:nvSpPr>
        <p:spPr>
          <a:xfrm>
            <a:off x="8059570" y="3120208"/>
            <a:ext cx="10823575" cy="26060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sz="1200" dirty="0">
                <a:solidFill>
                  <a:srgbClr val="41A1DA"/>
                </a:solidFill>
              </a:rPr>
              <a:t>Homes in the </a:t>
            </a:r>
            <a:r>
              <a:rPr lang="sv-SE" sz="1200" dirty="0" err="1">
                <a:solidFill>
                  <a:srgbClr val="41A1DA"/>
                </a:solidFill>
              </a:rPr>
              <a:t>municipality</a:t>
            </a:r>
            <a:br>
              <a:rPr lang="sv-SE" sz="2400" dirty="0"/>
            </a:br>
            <a:endParaRPr lang="sv-SE" sz="2400" dirty="0"/>
          </a:p>
        </p:txBody>
      </p:sp>
      <p:sp>
        <p:nvSpPr>
          <p:cNvPr id="6" name="Title 3">
            <a:extLst>
              <a:ext uri="{FF2B5EF4-FFF2-40B4-BE49-F238E27FC236}">
                <a16:creationId xmlns:a16="http://schemas.microsoft.com/office/drawing/2014/main" id="{3E7A7C9A-FD86-04DB-9084-355798B3F56C}"/>
              </a:ext>
            </a:extLst>
          </p:cNvPr>
          <p:cNvSpPr txBox="1">
            <a:spLocks/>
          </p:cNvSpPr>
          <p:nvPr/>
        </p:nvSpPr>
        <p:spPr>
          <a:xfrm>
            <a:off x="8527853" y="4086433"/>
            <a:ext cx="10823575" cy="26060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sz="1200" dirty="0">
                <a:solidFill>
                  <a:srgbClr val="41A1DA"/>
                </a:solidFill>
              </a:rPr>
              <a:t>Homes </a:t>
            </a:r>
            <a:r>
              <a:rPr lang="sv-SE" sz="1200" dirty="0" err="1">
                <a:solidFill>
                  <a:srgbClr val="41A1DA"/>
                </a:solidFill>
              </a:rPr>
              <a:t>will</a:t>
            </a:r>
            <a:r>
              <a:rPr lang="sv-SE" sz="1200" dirty="0">
                <a:solidFill>
                  <a:srgbClr val="41A1DA"/>
                </a:solidFill>
              </a:rPr>
              <a:t> be </a:t>
            </a:r>
            <a:r>
              <a:rPr lang="sv-SE" sz="1200" dirty="0" err="1">
                <a:solidFill>
                  <a:srgbClr val="41A1DA"/>
                </a:solidFill>
              </a:rPr>
              <a:t>constructed</a:t>
            </a:r>
            <a:r>
              <a:rPr lang="sv-SE" sz="1200" dirty="0">
                <a:solidFill>
                  <a:srgbClr val="41A1DA"/>
                </a:solidFill>
              </a:rPr>
              <a:t> per </a:t>
            </a:r>
            <a:r>
              <a:rPr lang="sv-SE" sz="1200" dirty="0" err="1">
                <a:solidFill>
                  <a:srgbClr val="41A1DA"/>
                </a:solidFill>
              </a:rPr>
              <a:t>year</a:t>
            </a:r>
            <a:r>
              <a:rPr lang="sv-SE" sz="1200" dirty="0">
                <a:solidFill>
                  <a:srgbClr val="41A1DA"/>
                </a:solidFill>
              </a:rPr>
              <a:t> </a:t>
            </a:r>
            <a:br>
              <a:rPr lang="sv-SE" sz="2400" dirty="0"/>
            </a:br>
            <a:endParaRPr lang="sv-SE" sz="2400" dirty="0"/>
          </a:p>
        </p:txBody>
      </p:sp>
      <p:sp>
        <p:nvSpPr>
          <p:cNvPr id="7" name="Title 3">
            <a:extLst>
              <a:ext uri="{FF2B5EF4-FFF2-40B4-BE49-F238E27FC236}">
                <a16:creationId xmlns:a16="http://schemas.microsoft.com/office/drawing/2014/main" id="{05502BB1-B78D-158D-471A-D2DF5CDE67CA}"/>
              </a:ext>
            </a:extLst>
          </p:cNvPr>
          <p:cNvSpPr txBox="1">
            <a:spLocks/>
          </p:cNvSpPr>
          <p:nvPr/>
        </p:nvSpPr>
        <p:spPr>
          <a:xfrm>
            <a:off x="8880663" y="5082668"/>
            <a:ext cx="10823575" cy="26060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sz="1200" dirty="0">
                <a:solidFill>
                  <a:srgbClr val="41A1DA"/>
                </a:solidFill>
              </a:rPr>
              <a:t>Homes </a:t>
            </a:r>
            <a:r>
              <a:rPr lang="sv-SE" sz="1200" dirty="0" err="1">
                <a:solidFill>
                  <a:srgbClr val="41A1DA"/>
                </a:solidFill>
              </a:rPr>
              <a:t>began</a:t>
            </a:r>
            <a:r>
              <a:rPr lang="sv-SE" sz="1200" dirty="0">
                <a:solidFill>
                  <a:srgbClr val="41A1DA"/>
                </a:solidFill>
              </a:rPr>
              <a:t> </a:t>
            </a:r>
            <a:r>
              <a:rPr lang="sv-SE" sz="1200" dirty="0" err="1">
                <a:solidFill>
                  <a:srgbClr val="41A1DA"/>
                </a:solidFill>
              </a:rPr>
              <a:t>being</a:t>
            </a:r>
            <a:r>
              <a:rPr lang="sv-SE" sz="1200" dirty="0">
                <a:solidFill>
                  <a:srgbClr val="41A1DA"/>
                </a:solidFill>
              </a:rPr>
              <a:t> </a:t>
            </a:r>
            <a:r>
              <a:rPr lang="sv-SE" sz="1200" dirty="0" err="1">
                <a:solidFill>
                  <a:srgbClr val="41A1DA"/>
                </a:solidFill>
              </a:rPr>
              <a:t>contructed</a:t>
            </a:r>
            <a:r>
              <a:rPr lang="sv-SE" sz="1200" dirty="0">
                <a:solidFill>
                  <a:srgbClr val="41A1DA"/>
                </a:solidFill>
              </a:rPr>
              <a:t> in 2023</a:t>
            </a:r>
            <a:br>
              <a:rPr lang="sv-SE" sz="2400" dirty="0"/>
            </a:br>
            <a:endParaRPr lang="sv-SE" sz="2400" dirty="0"/>
          </a:p>
        </p:txBody>
      </p:sp>
    </p:spTree>
    <p:extLst>
      <p:ext uri="{BB962C8B-B14F-4D97-AF65-F5344CB8AC3E}">
        <p14:creationId xmlns:p14="http://schemas.microsoft.com/office/powerpoint/2010/main" val="536923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2" name="Rubrik 1"/>
          <p:cNvSpPr>
            <a:spLocks noGrp="1"/>
          </p:cNvSpPr>
          <p:nvPr>
            <p:ph type="title"/>
          </p:nvPr>
        </p:nvSpPr>
        <p:spPr/>
        <p:txBody>
          <a:bodyPr/>
          <a:lstStyle/>
          <a:p>
            <a:r>
              <a:rPr lang="en-US" dirty="0"/>
              <a:t>Gender distribution and average age </a:t>
            </a:r>
            <a:endParaRPr lang="sv-SE" dirty="0"/>
          </a:p>
        </p:txBody>
      </p:sp>
      <p:sp>
        <p:nvSpPr>
          <p:cNvPr id="16" name="Rektangel 15"/>
          <p:cNvSpPr/>
          <p:nvPr/>
        </p:nvSpPr>
        <p:spPr>
          <a:xfrm>
            <a:off x="710515" y="3904843"/>
            <a:ext cx="1572866" cy="1077218"/>
          </a:xfrm>
          <a:prstGeom prst="rect">
            <a:avLst/>
          </a:prstGeom>
        </p:spPr>
        <p:txBody>
          <a:bodyPr wrap="none">
            <a:spAutoFit/>
          </a:bodyPr>
          <a:lstStyle/>
          <a:p>
            <a:pPr algn="ctr">
              <a:lnSpc>
                <a:spcPct val="100000"/>
              </a:lnSpc>
            </a:pPr>
            <a:r>
              <a:rPr lang="sv-SE" sz="3200" b="1" dirty="0"/>
              <a:t>Males: </a:t>
            </a:r>
          </a:p>
          <a:p>
            <a:pPr algn="ctr">
              <a:lnSpc>
                <a:spcPct val="100000"/>
              </a:lnSpc>
            </a:pPr>
            <a:r>
              <a:rPr lang="sv-SE" sz="3200" dirty="0">
                <a:solidFill>
                  <a:schemeClr val="accent1"/>
                </a:solidFill>
              </a:rPr>
              <a:t>74 305</a:t>
            </a:r>
            <a:endParaRPr lang="sv-SE" sz="3200" dirty="0"/>
          </a:p>
        </p:txBody>
      </p:sp>
      <p:sp>
        <p:nvSpPr>
          <p:cNvPr id="9" name="Rektangel 8"/>
          <p:cNvSpPr/>
          <p:nvPr/>
        </p:nvSpPr>
        <p:spPr>
          <a:xfrm>
            <a:off x="5203243" y="3904843"/>
            <a:ext cx="2119491" cy="1077218"/>
          </a:xfrm>
          <a:prstGeom prst="rect">
            <a:avLst/>
          </a:prstGeom>
        </p:spPr>
        <p:txBody>
          <a:bodyPr wrap="none">
            <a:spAutoFit/>
          </a:bodyPr>
          <a:lstStyle/>
          <a:p>
            <a:pPr algn="ctr">
              <a:lnSpc>
                <a:spcPct val="100000"/>
              </a:lnSpc>
            </a:pPr>
            <a:r>
              <a:rPr lang="sv-SE" sz="3200" b="1" dirty="0" err="1"/>
              <a:t>Females</a:t>
            </a:r>
            <a:r>
              <a:rPr lang="sv-SE" sz="3200" b="1" dirty="0"/>
              <a:t>: </a:t>
            </a:r>
          </a:p>
          <a:p>
            <a:pPr algn="ctr">
              <a:lnSpc>
                <a:spcPct val="100000"/>
              </a:lnSpc>
            </a:pPr>
            <a:r>
              <a:rPr lang="sv-SE" sz="3200" dirty="0">
                <a:solidFill>
                  <a:schemeClr val="accent1"/>
                </a:solidFill>
              </a:rPr>
              <a:t>73 349</a:t>
            </a:r>
            <a:endParaRPr lang="sv-SE" sz="3200" dirty="0"/>
          </a:p>
        </p:txBody>
      </p:sp>
      <p:sp>
        <p:nvSpPr>
          <p:cNvPr id="24" name="Rektangel 23"/>
          <p:cNvSpPr/>
          <p:nvPr/>
        </p:nvSpPr>
        <p:spPr>
          <a:xfrm>
            <a:off x="7358470" y="2143563"/>
            <a:ext cx="4283545" cy="1107996"/>
          </a:xfrm>
          <a:prstGeom prst="rect">
            <a:avLst/>
          </a:prstGeom>
        </p:spPr>
        <p:txBody>
          <a:bodyPr wrap="none">
            <a:spAutoFit/>
          </a:bodyPr>
          <a:lstStyle/>
          <a:p>
            <a:pPr algn="ctr">
              <a:lnSpc>
                <a:spcPct val="100000"/>
              </a:lnSpc>
            </a:pPr>
            <a:r>
              <a:rPr lang="sv-SE" sz="6600" b="1" dirty="0">
                <a:solidFill>
                  <a:schemeClr val="accent1"/>
                </a:solidFill>
              </a:rPr>
              <a:t>40,8 </a:t>
            </a:r>
            <a:r>
              <a:rPr lang="sv-SE" sz="6600" b="1" dirty="0" err="1">
                <a:solidFill>
                  <a:schemeClr val="accent1"/>
                </a:solidFill>
              </a:rPr>
              <a:t>years</a:t>
            </a:r>
            <a:endParaRPr lang="sv-SE" sz="6600" b="1" dirty="0">
              <a:solidFill>
                <a:schemeClr val="accent1"/>
              </a:solidFill>
            </a:endParaRPr>
          </a:p>
        </p:txBody>
      </p:sp>
      <p:sp>
        <p:nvSpPr>
          <p:cNvPr id="23" name="Rektangel 22"/>
          <p:cNvSpPr/>
          <p:nvPr/>
        </p:nvSpPr>
        <p:spPr>
          <a:xfrm>
            <a:off x="7978833" y="3467002"/>
            <a:ext cx="3042821" cy="830997"/>
          </a:xfrm>
          <a:prstGeom prst="rect">
            <a:avLst/>
          </a:prstGeom>
        </p:spPr>
        <p:txBody>
          <a:bodyPr wrap="none">
            <a:spAutoFit/>
          </a:bodyPr>
          <a:lstStyle/>
          <a:p>
            <a:pPr algn="ctr">
              <a:lnSpc>
                <a:spcPct val="100000"/>
              </a:lnSpc>
            </a:pPr>
            <a:r>
              <a:rPr lang="sv-SE" sz="2400" b="1" dirty="0"/>
              <a:t>Males: </a:t>
            </a:r>
            <a:r>
              <a:rPr lang="sv-SE" sz="2400" dirty="0">
                <a:solidFill>
                  <a:schemeClr val="accent1"/>
                </a:solidFill>
              </a:rPr>
              <a:t>39,9 </a:t>
            </a:r>
            <a:r>
              <a:rPr lang="sv-SE" sz="2400" dirty="0" err="1">
                <a:solidFill>
                  <a:schemeClr val="accent1"/>
                </a:solidFill>
              </a:rPr>
              <a:t>years</a:t>
            </a:r>
            <a:endParaRPr lang="sv-SE" sz="2400" dirty="0">
              <a:solidFill>
                <a:schemeClr val="accent1"/>
              </a:solidFill>
            </a:endParaRPr>
          </a:p>
          <a:p>
            <a:pPr algn="ctr">
              <a:lnSpc>
                <a:spcPct val="100000"/>
              </a:lnSpc>
            </a:pPr>
            <a:r>
              <a:rPr lang="sv-SE" sz="2400" b="1" dirty="0" err="1"/>
              <a:t>Females</a:t>
            </a:r>
            <a:r>
              <a:rPr lang="sv-SE" sz="2400" b="1" dirty="0"/>
              <a:t>: </a:t>
            </a:r>
            <a:r>
              <a:rPr lang="sv-SE" sz="2400" dirty="0">
                <a:solidFill>
                  <a:schemeClr val="accent1"/>
                </a:solidFill>
              </a:rPr>
              <a:t>41,7 </a:t>
            </a:r>
            <a:r>
              <a:rPr lang="sv-SE" sz="2400" dirty="0" err="1">
                <a:solidFill>
                  <a:schemeClr val="accent1"/>
                </a:solidFill>
              </a:rPr>
              <a:t>years</a:t>
            </a:r>
            <a:endParaRPr lang="sv-SE" sz="2400" dirty="0">
              <a:solidFill>
                <a:schemeClr val="accent1"/>
              </a:solidFill>
            </a:endParaRPr>
          </a:p>
        </p:txBody>
      </p:sp>
    </p:spTree>
    <p:extLst>
      <p:ext uri="{BB962C8B-B14F-4D97-AF65-F5344CB8AC3E}">
        <p14:creationId xmlns:p14="http://schemas.microsoft.com/office/powerpoint/2010/main" val="88487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Education</a:t>
            </a:r>
            <a:endParaRPr lang="sv-SE" dirty="0"/>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14" name="Rektangel 13"/>
          <p:cNvSpPr/>
          <p:nvPr/>
        </p:nvSpPr>
        <p:spPr>
          <a:xfrm>
            <a:off x="2416007" y="2217725"/>
            <a:ext cx="3387466" cy="1323439"/>
          </a:xfrm>
          <a:prstGeom prst="rect">
            <a:avLst/>
          </a:prstGeom>
        </p:spPr>
        <p:txBody>
          <a:bodyPr wrap="none">
            <a:spAutoFit/>
          </a:bodyPr>
          <a:lstStyle/>
          <a:p>
            <a:pPr>
              <a:lnSpc>
                <a:spcPct val="100000"/>
              </a:lnSpc>
            </a:pPr>
            <a:r>
              <a:rPr lang="sv-SE" sz="2000" b="1" dirty="0" err="1"/>
              <a:t>Higher</a:t>
            </a:r>
            <a:r>
              <a:rPr lang="sv-SE" sz="2000" b="1" dirty="0"/>
              <a:t> </a:t>
            </a:r>
            <a:r>
              <a:rPr lang="sv-SE" sz="2000" b="1" dirty="0" err="1"/>
              <a:t>level</a:t>
            </a:r>
            <a:r>
              <a:rPr lang="sv-SE" sz="2000" b="1" dirty="0"/>
              <a:t> </a:t>
            </a:r>
            <a:r>
              <a:rPr lang="sv-SE" sz="2000" b="1" dirty="0" err="1"/>
              <a:t>of</a:t>
            </a:r>
            <a:r>
              <a:rPr lang="sv-SE" sz="2000" b="1" dirty="0"/>
              <a:t> </a:t>
            </a:r>
            <a:r>
              <a:rPr lang="sv-SE" sz="2000" b="1" dirty="0" err="1"/>
              <a:t>education</a:t>
            </a:r>
            <a:r>
              <a:rPr lang="sv-SE" sz="2000" b="1" dirty="0"/>
              <a:t>: </a:t>
            </a:r>
          </a:p>
          <a:p>
            <a:pPr>
              <a:lnSpc>
                <a:spcPct val="100000"/>
              </a:lnSpc>
            </a:pPr>
            <a:r>
              <a:rPr lang="sv-SE" sz="6000" b="1" dirty="0">
                <a:solidFill>
                  <a:schemeClr val="accent1"/>
                </a:solidFill>
              </a:rPr>
              <a:t>47 % </a:t>
            </a:r>
          </a:p>
        </p:txBody>
      </p:sp>
      <p:pic>
        <p:nvPicPr>
          <p:cNvPr id="4" name="Bildobjekt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2204026"/>
            <a:ext cx="1737725" cy="1737725"/>
          </a:xfrm>
          <a:prstGeom prst="rect">
            <a:avLst/>
          </a:prstGeom>
        </p:spPr>
      </p:pic>
      <p:pic>
        <p:nvPicPr>
          <p:cNvPr id="5" name="Bildobjekt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346" y="2135786"/>
            <a:ext cx="1737725" cy="1737725"/>
          </a:xfrm>
          <a:prstGeom prst="rect">
            <a:avLst/>
          </a:prstGeom>
        </p:spPr>
      </p:pic>
      <p:sp>
        <p:nvSpPr>
          <p:cNvPr id="15" name="Rektangel 14"/>
          <p:cNvSpPr/>
          <p:nvPr/>
        </p:nvSpPr>
        <p:spPr>
          <a:xfrm>
            <a:off x="2416007" y="3645236"/>
            <a:ext cx="2307042" cy="830997"/>
          </a:xfrm>
          <a:prstGeom prst="rect">
            <a:avLst/>
          </a:prstGeom>
        </p:spPr>
        <p:txBody>
          <a:bodyPr wrap="none">
            <a:spAutoFit/>
          </a:bodyPr>
          <a:lstStyle/>
          <a:p>
            <a:r>
              <a:rPr lang="sv-SE" sz="2400" b="1" dirty="0" err="1"/>
              <a:t>Females</a:t>
            </a:r>
            <a:r>
              <a:rPr lang="sv-SE" sz="2400" b="1" dirty="0"/>
              <a:t>: </a:t>
            </a:r>
            <a:r>
              <a:rPr lang="sv-SE" sz="2400" dirty="0">
                <a:solidFill>
                  <a:schemeClr val="accent1"/>
                </a:solidFill>
              </a:rPr>
              <a:t>53 %</a:t>
            </a:r>
          </a:p>
          <a:p>
            <a:pPr>
              <a:lnSpc>
                <a:spcPct val="100000"/>
              </a:lnSpc>
            </a:pPr>
            <a:r>
              <a:rPr lang="sv-SE" sz="2400" b="1" dirty="0"/>
              <a:t>Males: </a:t>
            </a:r>
            <a:r>
              <a:rPr lang="sv-SE" sz="2400" dirty="0">
                <a:solidFill>
                  <a:schemeClr val="accent1"/>
                </a:solidFill>
              </a:rPr>
              <a:t>41 %</a:t>
            </a:r>
          </a:p>
        </p:txBody>
      </p:sp>
      <p:sp>
        <p:nvSpPr>
          <p:cNvPr id="16" name="Rektangel 15"/>
          <p:cNvSpPr/>
          <p:nvPr/>
        </p:nvSpPr>
        <p:spPr>
          <a:xfrm>
            <a:off x="7869487" y="2217725"/>
            <a:ext cx="3164649" cy="1754326"/>
          </a:xfrm>
          <a:prstGeom prst="rect">
            <a:avLst/>
          </a:prstGeom>
        </p:spPr>
        <p:txBody>
          <a:bodyPr wrap="none">
            <a:spAutoFit/>
          </a:bodyPr>
          <a:lstStyle/>
          <a:p>
            <a:pPr>
              <a:lnSpc>
                <a:spcPct val="100000"/>
              </a:lnSpc>
            </a:pPr>
            <a:r>
              <a:rPr lang="sv-SE" sz="2000" b="1" dirty="0"/>
              <a:t>Students at JU: </a:t>
            </a:r>
          </a:p>
          <a:p>
            <a:pPr>
              <a:lnSpc>
                <a:spcPct val="100000"/>
              </a:lnSpc>
            </a:pPr>
            <a:r>
              <a:rPr lang="sv-SE" sz="6000" b="1" dirty="0">
                <a:solidFill>
                  <a:schemeClr val="accent1"/>
                </a:solidFill>
              </a:rPr>
              <a:t>14,400</a:t>
            </a:r>
          </a:p>
          <a:p>
            <a:pPr>
              <a:lnSpc>
                <a:spcPct val="100000"/>
              </a:lnSpc>
            </a:pPr>
            <a:r>
              <a:rPr lang="sv-SE" sz="2800" dirty="0"/>
              <a:t>from 100 </a:t>
            </a:r>
            <a:r>
              <a:rPr lang="sv-SE" sz="2800" dirty="0" err="1"/>
              <a:t>countries</a:t>
            </a:r>
            <a:endParaRPr lang="sv-SE" sz="2800" dirty="0"/>
          </a:p>
        </p:txBody>
      </p:sp>
      <p:sp>
        <p:nvSpPr>
          <p:cNvPr id="21" name="Rektangel 20"/>
          <p:cNvSpPr/>
          <p:nvPr/>
        </p:nvSpPr>
        <p:spPr>
          <a:xfrm>
            <a:off x="7922071" y="4053990"/>
            <a:ext cx="3262432" cy="707886"/>
          </a:xfrm>
          <a:prstGeom prst="rect">
            <a:avLst/>
          </a:prstGeom>
        </p:spPr>
        <p:txBody>
          <a:bodyPr wrap="none">
            <a:spAutoFit/>
          </a:bodyPr>
          <a:lstStyle/>
          <a:p>
            <a:r>
              <a:rPr lang="sv-SE" sz="2000" dirty="0" err="1"/>
              <a:t>Around</a:t>
            </a:r>
            <a:r>
              <a:rPr lang="sv-SE" sz="2000" dirty="0"/>
              <a:t> 1,980 international </a:t>
            </a:r>
            <a:br>
              <a:rPr lang="sv-SE" sz="2000" dirty="0"/>
            </a:br>
            <a:r>
              <a:rPr lang="sv-SE" sz="2000" dirty="0"/>
              <a:t>students </a:t>
            </a:r>
            <a:r>
              <a:rPr lang="sv-SE" sz="2000" dirty="0" err="1"/>
              <a:t>each</a:t>
            </a:r>
            <a:r>
              <a:rPr lang="sv-SE" sz="2000" dirty="0"/>
              <a:t> </a:t>
            </a:r>
            <a:r>
              <a:rPr lang="sv-SE" sz="2000" dirty="0" err="1"/>
              <a:t>year</a:t>
            </a:r>
            <a:r>
              <a:rPr lang="sv-SE" sz="2000" dirty="0"/>
              <a:t>.</a:t>
            </a:r>
            <a:endParaRPr lang="sv-SE" sz="2000" dirty="0">
              <a:solidFill>
                <a:schemeClr val="accent1"/>
              </a:solidFill>
            </a:endParaRPr>
          </a:p>
        </p:txBody>
      </p:sp>
    </p:spTree>
    <p:extLst>
      <p:ext uri="{BB962C8B-B14F-4D97-AF65-F5344CB8AC3E}">
        <p14:creationId xmlns:p14="http://schemas.microsoft.com/office/powerpoint/2010/main" val="322669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a:t>Politics</a:t>
            </a:r>
            <a:r>
              <a:rPr lang="sv-SE" dirty="0"/>
              <a:t> and </a:t>
            </a:r>
            <a:r>
              <a:rPr lang="sv-SE" dirty="0" err="1"/>
              <a:t>organization</a:t>
            </a:r>
            <a:endParaRPr lang="sv-SE" dirty="0"/>
          </a:p>
        </p:txBody>
      </p:sp>
      <p:sp>
        <p:nvSpPr>
          <p:cNvPr id="4" name="Platshållare för datum 3"/>
          <p:cNvSpPr>
            <a:spLocks noGrp="1"/>
          </p:cNvSpPr>
          <p:nvPr>
            <p:ph type="dt" sz="half" idx="10"/>
          </p:nvPr>
        </p:nvSpPr>
        <p:spPr/>
        <p:txBody>
          <a:bodyPr/>
          <a:lstStyle/>
          <a:p>
            <a:fld id="{418BC930-FFCF-4D3A-98FD-227C92BEE507}" type="datetime1">
              <a:rPr lang="sv-SE" smtClean="0"/>
              <a:t>2025-04-24</a:t>
            </a:fld>
            <a:endParaRPr lang="sv-SE" dirty="0"/>
          </a:p>
        </p:txBody>
      </p:sp>
    </p:spTree>
    <p:extLst>
      <p:ext uri="{BB962C8B-B14F-4D97-AF65-F5344CB8AC3E}">
        <p14:creationId xmlns:p14="http://schemas.microsoft.com/office/powerpoint/2010/main" val="3928294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19818" y="457201"/>
            <a:ext cx="10823575" cy="1119239"/>
          </a:xfrm>
        </p:spPr>
        <p:txBody>
          <a:bodyPr/>
          <a:lstStyle/>
          <a:p>
            <a:r>
              <a:rPr lang="sv-SE" dirty="0" err="1"/>
              <a:t>Political</a:t>
            </a:r>
            <a:r>
              <a:rPr lang="sv-SE" dirty="0"/>
              <a:t> </a:t>
            </a:r>
            <a:r>
              <a:rPr lang="sv-SE" dirty="0" err="1"/>
              <a:t>organization</a:t>
            </a:r>
            <a:r>
              <a:rPr lang="sv-SE" dirty="0"/>
              <a:t> </a:t>
            </a:r>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4" name="textruta 3">
            <a:extLst>
              <a:ext uri="{FF2B5EF4-FFF2-40B4-BE49-F238E27FC236}">
                <a16:creationId xmlns:a16="http://schemas.microsoft.com/office/drawing/2014/main" id="{D08BA428-5876-A51A-518C-29A543DA3587}"/>
              </a:ext>
              <a:ext uri="{C183D7F6-B498-43B3-948B-1728B52AA6E4}">
                <adec:decorative xmlns:adec="http://schemas.microsoft.com/office/drawing/2017/decorative" val="1"/>
              </a:ext>
            </a:extLst>
          </p:cNvPr>
          <p:cNvSpPr txBox="1"/>
          <p:nvPr/>
        </p:nvSpPr>
        <p:spPr>
          <a:xfrm>
            <a:off x="719818" y="1982276"/>
            <a:ext cx="10717006" cy="954107"/>
          </a:xfrm>
          <a:prstGeom prst="rect">
            <a:avLst/>
          </a:prstGeom>
          <a:solidFill>
            <a:schemeClr val="accent1"/>
          </a:solidFill>
          <a:ln w="63500">
            <a:solidFill>
              <a:schemeClr val="bg1"/>
            </a:solidFill>
          </a:ln>
        </p:spPr>
        <p:txBody>
          <a:bodyPr wrap="square" lIns="0" tIns="0" rIns="0" bIns="0" rtlCol="0" anchor="ctr">
            <a:spAutoFit/>
          </a:bodyPr>
          <a:lstStyle/>
          <a:p>
            <a:pPr algn="ctr"/>
            <a:br>
              <a:rPr lang="sv-SE" sz="1400" b="1" dirty="0"/>
            </a:br>
            <a:r>
              <a:rPr lang="sv-SE" sz="2400" b="1" dirty="0">
                <a:solidFill>
                  <a:schemeClr val="bg1"/>
                </a:solidFill>
              </a:rPr>
              <a:t>Municipal Council</a:t>
            </a:r>
            <a:br>
              <a:rPr lang="sv-SE" sz="2400" b="1" dirty="0">
                <a:solidFill>
                  <a:schemeClr val="bg1"/>
                </a:solidFill>
              </a:rPr>
            </a:br>
            <a:endParaRPr lang="sv-SE" sz="2400" b="1" dirty="0">
              <a:solidFill>
                <a:schemeClr val="bg1"/>
              </a:solidFill>
            </a:endParaRPr>
          </a:p>
        </p:txBody>
      </p:sp>
      <p:sp>
        <p:nvSpPr>
          <p:cNvPr id="5" name="textruta 4">
            <a:extLst>
              <a:ext uri="{FF2B5EF4-FFF2-40B4-BE49-F238E27FC236}">
                <a16:creationId xmlns:a16="http://schemas.microsoft.com/office/drawing/2014/main" id="{B799BDC1-AF2D-2DEC-1380-F9A24DB7E322}"/>
              </a:ext>
              <a:ext uri="{C183D7F6-B498-43B3-948B-1728B52AA6E4}">
                <adec:decorative xmlns:adec="http://schemas.microsoft.com/office/drawing/2017/decorative" val="1"/>
              </a:ext>
            </a:extLst>
          </p:cNvPr>
          <p:cNvSpPr txBox="1"/>
          <p:nvPr/>
        </p:nvSpPr>
        <p:spPr>
          <a:xfrm>
            <a:off x="719818" y="4245270"/>
            <a:ext cx="10717006" cy="923330"/>
          </a:xfrm>
          <a:prstGeom prst="rect">
            <a:avLst/>
          </a:prstGeom>
          <a:solidFill>
            <a:schemeClr val="bg1">
              <a:lumMod val="95000"/>
            </a:schemeClr>
          </a:solidFill>
          <a:ln w="63500">
            <a:solidFill>
              <a:schemeClr val="bg1"/>
            </a:solidFill>
          </a:ln>
        </p:spPr>
        <p:txBody>
          <a:bodyPr wrap="square" lIns="0" tIns="0" rIns="0" bIns="0" rtlCol="0" anchor="ctr">
            <a:spAutoFit/>
          </a:bodyPr>
          <a:lstStyle/>
          <a:p>
            <a:pPr algn="ctr"/>
            <a:br>
              <a:rPr lang="sv-SE" sz="1200" b="1" dirty="0"/>
            </a:br>
            <a:r>
              <a:rPr lang="en-US" sz="2400" b="1" dirty="0"/>
              <a:t>Executive departments and Municipal companies </a:t>
            </a:r>
          </a:p>
          <a:p>
            <a:pPr algn="ctr"/>
            <a:endParaRPr lang="sv-SE" sz="2400" b="1" dirty="0"/>
          </a:p>
        </p:txBody>
      </p:sp>
      <p:sp>
        <p:nvSpPr>
          <p:cNvPr id="6" name="textruta 5">
            <a:extLst>
              <a:ext uri="{FF2B5EF4-FFF2-40B4-BE49-F238E27FC236}">
                <a16:creationId xmlns:a16="http://schemas.microsoft.com/office/drawing/2014/main" id="{1E13F0BF-5BA4-C6ED-C153-A16F4CC81BBF}"/>
              </a:ext>
              <a:ext uri="{C183D7F6-B498-43B3-948B-1728B52AA6E4}">
                <adec:decorative xmlns:adec="http://schemas.microsoft.com/office/drawing/2017/decorative" val="1"/>
              </a:ext>
            </a:extLst>
          </p:cNvPr>
          <p:cNvSpPr txBox="1"/>
          <p:nvPr/>
        </p:nvSpPr>
        <p:spPr>
          <a:xfrm>
            <a:off x="719818" y="2951131"/>
            <a:ext cx="5358503" cy="1269578"/>
          </a:xfrm>
          <a:prstGeom prst="rect">
            <a:avLst/>
          </a:prstGeom>
          <a:solidFill>
            <a:schemeClr val="accent1"/>
          </a:solidFill>
          <a:ln w="63500">
            <a:solidFill>
              <a:schemeClr val="bg1"/>
            </a:solidFill>
          </a:ln>
        </p:spPr>
        <p:txBody>
          <a:bodyPr wrap="square" lIns="0" tIns="0" rIns="0" bIns="0" rtlCol="0" anchor="ctr">
            <a:spAutoFit/>
          </a:bodyPr>
          <a:lstStyle/>
          <a:p>
            <a:pPr algn="ctr"/>
            <a:br>
              <a:rPr lang="sv-SE" sz="1050" b="1" dirty="0">
                <a:solidFill>
                  <a:schemeClr val="bg1"/>
                </a:solidFill>
              </a:rPr>
            </a:br>
            <a:r>
              <a:rPr lang="sv-SE" sz="2400" b="1" dirty="0">
                <a:solidFill>
                  <a:schemeClr val="bg1"/>
                </a:solidFill>
              </a:rPr>
              <a:t>Municipal </a:t>
            </a:r>
            <a:r>
              <a:rPr lang="sv-SE" sz="2400" b="1" dirty="0" err="1">
                <a:solidFill>
                  <a:schemeClr val="bg1"/>
                </a:solidFill>
              </a:rPr>
              <a:t>Executive</a:t>
            </a:r>
            <a:r>
              <a:rPr lang="sv-SE" sz="2400" b="1" dirty="0">
                <a:solidFill>
                  <a:schemeClr val="bg1"/>
                </a:solidFill>
              </a:rPr>
              <a:t> Board </a:t>
            </a:r>
            <a:r>
              <a:rPr lang="sv-SE" sz="2400" b="1" dirty="0" err="1">
                <a:solidFill>
                  <a:schemeClr val="bg1"/>
                </a:solidFill>
              </a:rPr>
              <a:t>with</a:t>
            </a:r>
            <a:r>
              <a:rPr lang="sv-SE" sz="2400" b="1" dirty="0">
                <a:solidFill>
                  <a:schemeClr val="bg1"/>
                </a:solidFill>
              </a:rPr>
              <a:t> </a:t>
            </a:r>
            <a:r>
              <a:rPr lang="sv-SE" sz="2400" b="1" dirty="0" err="1">
                <a:solidFill>
                  <a:schemeClr val="bg1"/>
                </a:solidFill>
              </a:rPr>
              <a:t>Advisory</a:t>
            </a:r>
            <a:r>
              <a:rPr lang="sv-SE" sz="2400" b="1" dirty="0">
                <a:solidFill>
                  <a:schemeClr val="bg1"/>
                </a:solidFill>
              </a:rPr>
              <a:t> </a:t>
            </a:r>
            <a:r>
              <a:rPr lang="sv-SE" sz="2400" b="1" dirty="0" err="1">
                <a:solidFill>
                  <a:schemeClr val="bg1"/>
                </a:solidFill>
              </a:rPr>
              <a:t>committees</a:t>
            </a:r>
            <a:br>
              <a:rPr lang="sv-SE" sz="2400" b="1" dirty="0">
                <a:solidFill>
                  <a:schemeClr val="bg1"/>
                </a:solidFill>
              </a:rPr>
            </a:br>
            <a:endParaRPr lang="sv-SE" sz="2400" b="1" dirty="0">
              <a:solidFill>
                <a:schemeClr val="bg1"/>
              </a:solidFill>
            </a:endParaRPr>
          </a:p>
        </p:txBody>
      </p:sp>
      <p:sp>
        <p:nvSpPr>
          <p:cNvPr id="13" name="textruta 12">
            <a:extLst>
              <a:ext uri="{FF2B5EF4-FFF2-40B4-BE49-F238E27FC236}">
                <a16:creationId xmlns:a16="http://schemas.microsoft.com/office/drawing/2014/main" id="{F7FEC86A-25A6-29EB-B401-B00E3F75A4E2}"/>
              </a:ext>
              <a:ext uri="{C183D7F6-B498-43B3-948B-1728B52AA6E4}">
                <adec:decorative xmlns:adec="http://schemas.microsoft.com/office/drawing/2017/decorative" val="1"/>
              </a:ext>
            </a:extLst>
          </p:cNvPr>
          <p:cNvSpPr txBox="1"/>
          <p:nvPr/>
        </p:nvSpPr>
        <p:spPr>
          <a:xfrm>
            <a:off x="6078321" y="2929107"/>
            <a:ext cx="5358503" cy="1292662"/>
          </a:xfrm>
          <a:prstGeom prst="rect">
            <a:avLst/>
          </a:prstGeom>
          <a:solidFill>
            <a:schemeClr val="accent1"/>
          </a:solidFill>
          <a:ln w="63500">
            <a:solidFill>
              <a:schemeClr val="bg1"/>
            </a:solidFill>
          </a:ln>
        </p:spPr>
        <p:txBody>
          <a:bodyPr wrap="square" lIns="0" tIns="0" rIns="0" bIns="0" rtlCol="0" anchor="ctr">
            <a:spAutoFit/>
          </a:bodyPr>
          <a:lstStyle/>
          <a:p>
            <a:pPr algn="ctr"/>
            <a:br>
              <a:rPr lang="sv-SE" sz="2400" b="1" dirty="0">
                <a:solidFill>
                  <a:schemeClr val="bg1"/>
                </a:solidFill>
              </a:rPr>
            </a:br>
            <a:r>
              <a:rPr lang="sv-SE" sz="2400" b="1" dirty="0" err="1">
                <a:solidFill>
                  <a:schemeClr val="bg1"/>
                </a:solidFill>
              </a:rPr>
              <a:t>Committees</a:t>
            </a:r>
            <a:br>
              <a:rPr lang="sv-SE" sz="2400" b="1" dirty="0">
                <a:solidFill>
                  <a:schemeClr val="bg1"/>
                </a:solidFill>
              </a:rPr>
            </a:br>
            <a:br>
              <a:rPr lang="sv-SE" sz="1100" b="1" dirty="0">
                <a:solidFill>
                  <a:schemeClr val="bg1"/>
                </a:solidFill>
              </a:rPr>
            </a:br>
            <a:endParaRPr lang="sv-SE" sz="2400" b="1" dirty="0">
              <a:solidFill>
                <a:schemeClr val="bg1"/>
              </a:solidFill>
            </a:endParaRPr>
          </a:p>
        </p:txBody>
      </p:sp>
      <p:sp>
        <p:nvSpPr>
          <p:cNvPr id="14" name="Ellips 13">
            <a:extLst>
              <a:ext uri="{FF2B5EF4-FFF2-40B4-BE49-F238E27FC236}">
                <a16:creationId xmlns:a16="http://schemas.microsoft.com/office/drawing/2014/main" id="{AF78869E-D42B-4750-CF67-208B5C0AE2B2}"/>
              </a:ext>
            </a:extLst>
          </p:cNvPr>
          <p:cNvSpPr/>
          <p:nvPr/>
        </p:nvSpPr>
        <p:spPr>
          <a:xfrm>
            <a:off x="8451480" y="959994"/>
            <a:ext cx="2679250" cy="13146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Election Committee/ Municipal Audit Department</a:t>
            </a:r>
          </a:p>
        </p:txBody>
      </p:sp>
    </p:spTree>
    <p:extLst>
      <p:ext uri="{BB962C8B-B14F-4D97-AF65-F5344CB8AC3E}">
        <p14:creationId xmlns:p14="http://schemas.microsoft.com/office/powerpoint/2010/main" val="1519116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6275" y="457201"/>
            <a:ext cx="10823575" cy="1119239"/>
          </a:xfrm>
        </p:spPr>
        <p:txBody>
          <a:bodyPr/>
          <a:lstStyle/>
          <a:p>
            <a:r>
              <a:rPr lang="sv-SE" sz="3600" dirty="0"/>
              <a:t>Municipal Council and Municipal </a:t>
            </a:r>
            <a:r>
              <a:rPr lang="sv-SE" sz="3600" dirty="0" err="1"/>
              <a:t>Executive</a:t>
            </a:r>
            <a:r>
              <a:rPr lang="sv-SE" sz="3600" dirty="0"/>
              <a:t> Board </a:t>
            </a:r>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graphicFrame>
        <p:nvGraphicFramePr>
          <p:cNvPr id="6" name="Tabell 5">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74819148"/>
              </p:ext>
            </p:extLst>
          </p:nvPr>
        </p:nvGraphicFramePr>
        <p:xfrm>
          <a:off x="676274" y="1911693"/>
          <a:ext cx="5155031" cy="3672000"/>
        </p:xfrm>
        <a:graphic>
          <a:graphicData uri="http://schemas.openxmlformats.org/drawingml/2006/table">
            <a:tbl>
              <a:tblPr firstRow="1" bandRow="1">
                <a:tableStyleId>{5C22544A-7EE6-4342-B048-85BDC9FD1C3A}</a:tableStyleId>
              </a:tblPr>
              <a:tblGrid>
                <a:gridCol w="3173262">
                  <a:extLst>
                    <a:ext uri="{9D8B030D-6E8A-4147-A177-3AD203B41FA5}">
                      <a16:colId xmlns:a16="http://schemas.microsoft.com/office/drawing/2014/main" val="2413771305"/>
                    </a:ext>
                  </a:extLst>
                </a:gridCol>
                <a:gridCol w="1981769">
                  <a:extLst>
                    <a:ext uri="{9D8B030D-6E8A-4147-A177-3AD203B41FA5}">
                      <a16:colId xmlns:a16="http://schemas.microsoft.com/office/drawing/2014/main" val="2875213973"/>
                    </a:ext>
                  </a:extLst>
                </a:gridCol>
              </a:tblGrid>
              <a:tr h="504000">
                <a:tc>
                  <a:txBody>
                    <a:bodyPr/>
                    <a:lstStyle/>
                    <a:p>
                      <a:r>
                        <a:rPr lang="sv-SE" dirty="0"/>
                        <a:t>Municipal Council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r"/>
                      <a:r>
                        <a:rPr lang="sv-SE" b="0" dirty="0"/>
                        <a:t>81 </a:t>
                      </a:r>
                      <a:r>
                        <a:rPr lang="sv-SE" b="0" dirty="0" err="1"/>
                        <a:t>seats</a:t>
                      </a:r>
                      <a:endParaRPr lang="sv-SE" b="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64880441"/>
                  </a:ext>
                </a:extLst>
              </a:tr>
              <a:tr h="396000">
                <a:tc>
                  <a:txBody>
                    <a:bodyPr/>
                    <a:lstStyle/>
                    <a:p>
                      <a:r>
                        <a:rPr lang="sv-SE" sz="1400" b="1" dirty="0"/>
                        <a:t>Social </a:t>
                      </a:r>
                      <a:r>
                        <a:rPr lang="sv-SE" sz="1400" b="1" dirty="0" err="1"/>
                        <a:t>Democrats</a:t>
                      </a:r>
                      <a:r>
                        <a:rPr lang="sv-SE" sz="1400" b="1" dirty="0"/>
                        <a:t> (S)</a:t>
                      </a:r>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24 </a:t>
                      </a:r>
                      <a:r>
                        <a:rPr lang="sv-SE" sz="1400" dirty="0" err="1"/>
                        <a:t>seats</a:t>
                      </a:r>
                      <a:endParaRPr lang="sv-SE" sz="1400" dirty="0"/>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0273469"/>
                  </a:ext>
                </a:extLst>
              </a:tr>
              <a:tr h="396000">
                <a:tc>
                  <a:txBody>
                    <a:bodyPr/>
                    <a:lstStyle/>
                    <a:p>
                      <a:r>
                        <a:rPr lang="sv-SE" sz="1400" b="1" dirty="0"/>
                        <a:t>Moderates (M)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15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89058613"/>
                  </a:ext>
                </a:extLst>
              </a:tr>
              <a:tr h="396000">
                <a:tc>
                  <a:txBody>
                    <a:bodyPr/>
                    <a:lstStyle/>
                    <a:p>
                      <a:r>
                        <a:rPr lang="sv-SE" sz="1400" b="1" dirty="0"/>
                        <a:t>Sweden</a:t>
                      </a:r>
                      <a:r>
                        <a:rPr lang="sv-SE" sz="1400" b="1" baseline="0" dirty="0"/>
                        <a:t> </a:t>
                      </a:r>
                      <a:r>
                        <a:rPr lang="sv-SE" sz="1400" b="1" baseline="0" dirty="0" err="1"/>
                        <a:t>D</a:t>
                      </a:r>
                      <a:r>
                        <a:rPr lang="sv-SE" sz="1400" b="1" dirty="0" err="1"/>
                        <a:t>emocrats</a:t>
                      </a:r>
                      <a:r>
                        <a:rPr lang="sv-SE" sz="1400" b="1" baseline="0" dirty="0"/>
                        <a:t> (SD)</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12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5329194"/>
                  </a:ext>
                </a:extLst>
              </a:tr>
              <a:tr h="396000">
                <a:tc>
                  <a:txBody>
                    <a:bodyPr/>
                    <a:lstStyle/>
                    <a:p>
                      <a:r>
                        <a:rPr lang="sv-SE" sz="1400" b="1" dirty="0"/>
                        <a:t>Christian </a:t>
                      </a:r>
                      <a:r>
                        <a:rPr lang="sv-SE" sz="1400" b="1" dirty="0" err="1"/>
                        <a:t>Democrats</a:t>
                      </a:r>
                      <a:r>
                        <a:rPr lang="sv-SE" sz="1400" b="1" dirty="0"/>
                        <a:t> (KD)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12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34606026"/>
                  </a:ext>
                </a:extLst>
              </a:tr>
              <a:tr h="396000">
                <a:tc>
                  <a:txBody>
                    <a:bodyPr/>
                    <a:lstStyle/>
                    <a:p>
                      <a:r>
                        <a:rPr lang="sv-SE" sz="1400" b="1" dirty="0"/>
                        <a:t>Centre</a:t>
                      </a:r>
                      <a:r>
                        <a:rPr lang="sv-SE" sz="1400" b="1" baseline="0" dirty="0"/>
                        <a:t> Party</a:t>
                      </a:r>
                      <a:r>
                        <a:rPr lang="sv-SE" sz="1400" b="1" dirty="0"/>
                        <a: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7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7736103"/>
                  </a:ext>
                </a:extLst>
              </a:tr>
              <a:tr h="396000">
                <a:tc>
                  <a:txBody>
                    <a:bodyPr/>
                    <a:lstStyle/>
                    <a:p>
                      <a:r>
                        <a:rPr lang="sv-SE" sz="1400" b="1" dirty="0" err="1"/>
                        <a:t>Left</a:t>
                      </a:r>
                      <a:r>
                        <a:rPr lang="sv-SE" sz="1400" b="1" dirty="0"/>
                        <a:t> Party</a:t>
                      </a:r>
                      <a:r>
                        <a:rPr lang="sv-SE" sz="1400" b="1" baseline="0" dirty="0"/>
                        <a:t> (V)</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5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1623758"/>
                  </a:ext>
                </a:extLst>
              </a:tr>
              <a:tr h="396000">
                <a:tc>
                  <a:txBody>
                    <a:bodyPr/>
                    <a:lstStyle/>
                    <a:p>
                      <a:r>
                        <a:rPr lang="sv-SE" sz="1400" b="1" dirty="0"/>
                        <a:t>Liberals (L)</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3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3022794"/>
                  </a:ext>
                </a:extLst>
              </a:tr>
              <a:tr h="396000">
                <a:tc>
                  <a:txBody>
                    <a:bodyPr/>
                    <a:lstStyle/>
                    <a:p>
                      <a:r>
                        <a:rPr lang="sv-SE" sz="1400" b="1" dirty="0"/>
                        <a:t>Green Party (MP)</a:t>
                      </a:r>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3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95268657"/>
                  </a:ext>
                </a:extLst>
              </a:tr>
            </a:tbl>
          </a:graphicData>
        </a:graphic>
      </p:graphicFrame>
      <p:graphicFrame>
        <p:nvGraphicFramePr>
          <p:cNvPr id="9" name="Tabell 8">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03081833"/>
              </p:ext>
            </p:extLst>
          </p:nvPr>
        </p:nvGraphicFramePr>
        <p:xfrm>
          <a:off x="6344819" y="1911693"/>
          <a:ext cx="5155031" cy="3808080"/>
        </p:xfrm>
        <a:graphic>
          <a:graphicData uri="http://schemas.openxmlformats.org/drawingml/2006/table">
            <a:tbl>
              <a:tblPr firstRow="1" bandRow="1">
                <a:tableStyleId>{5C22544A-7EE6-4342-B048-85BDC9FD1C3A}</a:tableStyleId>
              </a:tblPr>
              <a:tblGrid>
                <a:gridCol w="4170781">
                  <a:extLst>
                    <a:ext uri="{9D8B030D-6E8A-4147-A177-3AD203B41FA5}">
                      <a16:colId xmlns:a16="http://schemas.microsoft.com/office/drawing/2014/main" val="2413771305"/>
                    </a:ext>
                  </a:extLst>
                </a:gridCol>
                <a:gridCol w="984250">
                  <a:extLst>
                    <a:ext uri="{9D8B030D-6E8A-4147-A177-3AD203B41FA5}">
                      <a16:colId xmlns:a16="http://schemas.microsoft.com/office/drawing/2014/main" val="2875213973"/>
                    </a:ext>
                  </a:extLst>
                </a:gridCol>
              </a:tblGrid>
              <a:tr h="504000">
                <a:tc>
                  <a:txBody>
                    <a:bodyPr/>
                    <a:lstStyle/>
                    <a:p>
                      <a:r>
                        <a:rPr lang="sv-SE" dirty="0"/>
                        <a:t>Municipal </a:t>
                      </a:r>
                      <a:r>
                        <a:rPr lang="sv-SE" dirty="0" err="1"/>
                        <a:t>Executive</a:t>
                      </a:r>
                      <a:r>
                        <a:rPr lang="sv-SE" dirty="0"/>
                        <a:t> Board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r"/>
                      <a:r>
                        <a:rPr lang="sv-SE" b="0" dirty="0"/>
                        <a:t>15 </a:t>
                      </a:r>
                      <a:r>
                        <a:rPr lang="sv-SE" b="0" dirty="0" err="1"/>
                        <a:t>seats</a:t>
                      </a:r>
                      <a:endParaRPr lang="sv-SE" b="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64880441"/>
                  </a:ext>
                </a:extLst>
              </a:tr>
              <a:tr h="396000">
                <a:tc>
                  <a:txBody>
                    <a:bodyPr/>
                    <a:lstStyle/>
                    <a:p>
                      <a:r>
                        <a:rPr lang="sv-SE" sz="1400" b="1" dirty="0"/>
                        <a:t>Social </a:t>
                      </a:r>
                      <a:r>
                        <a:rPr lang="sv-SE" sz="1400" b="1" dirty="0" err="1"/>
                        <a:t>Democrats</a:t>
                      </a:r>
                      <a:r>
                        <a:rPr lang="sv-SE" sz="1400" b="1" dirty="0"/>
                        <a:t> (S)</a:t>
                      </a:r>
                      <a:r>
                        <a:rPr lang="sv-SE" sz="1400" b="1" baseline="0" dirty="0"/>
                        <a:t> </a:t>
                      </a:r>
                      <a:r>
                        <a:rPr lang="sv-SE" sz="1400" b="0" dirty="0" err="1"/>
                        <a:t>M</a:t>
                      </a:r>
                      <a:r>
                        <a:rPr lang="sv-SE" sz="1400" dirty="0" err="1"/>
                        <a:t>ajority</a:t>
                      </a:r>
                      <a:r>
                        <a:rPr lang="sv-SE" sz="1400" baseline="0" dirty="0"/>
                        <a:t> </a:t>
                      </a:r>
                      <a:r>
                        <a:rPr lang="sv-SE" sz="1400" baseline="0" dirty="0" err="1"/>
                        <a:t>C</a:t>
                      </a:r>
                      <a:r>
                        <a:rPr lang="sv-SE" sz="1400" dirty="0" err="1"/>
                        <a:t>oalition</a:t>
                      </a:r>
                      <a:endParaRPr lang="sv-SE" sz="1400" b="1" dirty="0"/>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4 </a:t>
                      </a:r>
                      <a:r>
                        <a:rPr lang="sv-SE" sz="1400" dirty="0" err="1"/>
                        <a:t>seats</a:t>
                      </a:r>
                      <a:endParaRPr lang="sv-SE" sz="1400" dirty="0"/>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0273469"/>
                  </a:ext>
                </a:extLst>
              </a:tr>
              <a:tr h="396000">
                <a:tc>
                  <a:txBody>
                    <a:bodyPr/>
                    <a:lstStyle/>
                    <a:p>
                      <a:r>
                        <a:rPr lang="sv-SE" sz="1400" b="1" dirty="0"/>
                        <a:t>Centre</a:t>
                      </a:r>
                      <a:r>
                        <a:rPr lang="sv-SE" sz="1400" b="1" baseline="0" dirty="0"/>
                        <a:t> Party</a:t>
                      </a:r>
                      <a:r>
                        <a:rPr lang="sv-SE" sz="1400" b="1" dirty="0"/>
                        <a:t> (C) </a:t>
                      </a:r>
                      <a:r>
                        <a:rPr lang="sv-SE" sz="1400" b="0" dirty="0" err="1"/>
                        <a:t>M</a:t>
                      </a:r>
                      <a:r>
                        <a:rPr lang="sv-SE" sz="1400" dirty="0" err="1"/>
                        <a:t>ajority</a:t>
                      </a:r>
                      <a:r>
                        <a:rPr lang="sv-SE" sz="1400" baseline="0" dirty="0"/>
                        <a:t> </a:t>
                      </a:r>
                      <a:r>
                        <a:rPr lang="sv-SE" sz="1400" baseline="0" dirty="0" err="1"/>
                        <a:t>C</a:t>
                      </a:r>
                      <a:r>
                        <a:rPr lang="sv-SE" sz="1400" dirty="0" err="1"/>
                        <a:t>oalition</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 </a:t>
                      </a:r>
                      <a:r>
                        <a:rPr lang="sv-SE" sz="1400" dirty="0" err="1"/>
                        <a:t>seat</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89058613"/>
                  </a:ext>
                </a:extLst>
              </a:tr>
              <a:tr h="396000">
                <a:tc>
                  <a:txBody>
                    <a:bodyPr/>
                    <a:lstStyle/>
                    <a:p>
                      <a:r>
                        <a:rPr lang="sv-SE" sz="1400" b="1" dirty="0"/>
                        <a:t>Liberals (L)</a:t>
                      </a:r>
                      <a:r>
                        <a:rPr lang="sv-SE" sz="1400" b="0" dirty="0"/>
                        <a:t> </a:t>
                      </a:r>
                      <a:r>
                        <a:rPr lang="sv-SE" sz="1400" b="0" dirty="0" err="1"/>
                        <a:t>M</a:t>
                      </a:r>
                      <a:r>
                        <a:rPr lang="sv-SE" sz="1400" dirty="0" err="1"/>
                        <a:t>ajority</a:t>
                      </a:r>
                      <a:r>
                        <a:rPr lang="sv-SE" sz="1400" baseline="0" dirty="0"/>
                        <a:t> </a:t>
                      </a:r>
                      <a:r>
                        <a:rPr lang="sv-SE" sz="1400" baseline="0" dirty="0" err="1"/>
                        <a:t>C</a:t>
                      </a:r>
                      <a:r>
                        <a:rPr lang="sv-SE" sz="1400" dirty="0" err="1"/>
                        <a:t>oalition</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 </a:t>
                      </a:r>
                      <a:r>
                        <a:rPr lang="sv-SE" sz="1400" dirty="0" err="1"/>
                        <a:t>seat</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5329194"/>
                  </a:ext>
                </a:extLst>
              </a:tr>
              <a:tr h="396000">
                <a:tc>
                  <a:txBody>
                    <a:bodyPr/>
                    <a:lstStyle/>
                    <a:p>
                      <a:r>
                        <a:rPr lang="sv-SE" sz="1400" b="1" dirty="0"/>
                        <a:t>Green Party (MP) </a:t>
                      </a:r>
                      <a:r>
                        <a:rPr lang="sv-SE" sz="1400" b="0" dirty="0"/>
                        <a:t>Support Party </a:t>
                      </a:r>
                      <a:r>
                        <a:rPr lang="sv-SE" sz="1400" b="0" dirty="0" err="1"/>
                        <a:t>Majority</a:t>
                      </a:r>
                      <a:endParaRPr lang="sv-SE" sz="1400" b="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 </a:t>
                      </a:r>
                      <a:r>
                        <a:rPr lang="sv-SE" sz="1400" dirty="0" err="1"/>
                        <a:t>seat</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34606026"/>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err="1"/>
                        <a:t>Left</a:t>
                      </a:r>
                      <a:r>
                        <a:rPr lang="sv-SE" sz="1400" b="1" dirty="0"/>
                        <a:t> Party</a:t>
                      </a:r>
                      <a:r>
                        <a:rPr lang="sv-SE" sz="1400" b="1" baseline="0" dirty="0"/>
                        <a:t> (V) </a:t>
                      </a:r>
                      <a:r>
                        <a:rPr lang="sv-SE" sz="1400" b="0" dirty="0"/>
                        <a:t>Support Party </a:t>
                      </a:r>
                      <a:r>
                        <a:rPr lang="sv-SE" sz="1400" b="0" dirty="0" err="1"/>
                        <a:t>Majority</a:t>
                      </a:r>
                      <a:endParaRPr lang="sv-SE" sz="1400" b="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1 </a:t>
                      </a:r>
                      <a:r>
                        <a:rPr lang="sv-SE" sz="1400" dirty="0" err="1"/>
                        <a:t>seat</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7736103"/>
                  </a:ext>
                </a:extLst>
              </a:tr>
              <a:tr h="396000">
                <a:tc>
                  <a:txBody>
                    <a:bodyPr/>
                    <a:lstStyle/>
                    <a:p>
                      <a:r>
                        <a:rPr lang="sv-SE" sz="1400" b="1" dirty="0"/>
                        <a:t>Moderates (M) </a:t>
                      </a:r>
                      <a:r>
                        <a:rPr lang="sv-SE" sz="1400" b="0" dirty="0"/>
                        <a:t>O</a:t>
                      </a:r>
                      <a:r>
                        <a:rPr lang="sv-SE" sz="1400" dirty="0"/>
                        <a:t>pposition </a:t>
                      </a:r>
                      <a:r>
                        <a:rPr lang="sv-SE" sz="1400" dirty="0" err="1"/>
                        <a:t>Coalition</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3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1623758"/>
                  </a:ext>
                </a:extLst>
              </a:tr>
              <a:tr h="396000">
                <a:tc>
                  <a:txBody>
                    <a:bodyPr/>
                    <a:lstStyle/>
                    <a:p>
                      <a:r>
                        <a:rPr lang="sv-SE" sz="1400" b="1" dirty="0"/>
                        <a:t>Sweden</a:t>
                      </a:r>
                      <a:r>
                        <a:rPr lang="sv-SE" sz="1400" b="1" baseline="0" dirty="0"/>
                        <a:t> </a:t>
                      </a:r>
                      <a:r>
                        <a:rPr lang="sv-SE" sz="1400" b="1" baseline="0" dirty="0" err="1"/>
                        <a:t>D</a:t>
                      </a:r>
                      <a:r>
                        <a:rPr lang="sv-SE" sz="1400" b="1" dirty="0" err="1"/>
                        <a:t>emocrats</a:t>
                      </a:r>
                      <a:r>
                        <a:rPr lang="sv-SE" sz="1400" b="1" baseline="0" dirty="0"/>
                        <a:t> (SD) </a:t>
                      </a:r>
                      <a:r>
                        <a:rPr lang="sv-SE" sz="1400" b="0" dirty="0"/>
                        <a:t>O</a:t>
                      </a:r>
                      <a:r>
                        <a:rPr lang="sv-SE" sz="1400" dirty="0"/>
                        <a:t>pposition </a:t>
                      </a:r>
                      <a:r>
                        <a:rPr lang="sv-SE" sz="1400" dirty="0" err="1"/>
                        <a:t>Coalition</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2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3022794"/>
                  </a:ext>
                </a:extLst>
              </a:tr>
              <a:tr h="396000">
                <a:tc>
                  <a:txBody>
                    <a:bodyPr/>
                    <a:lstStyle/>
                    <a:p>
                      <a:r>
                        <a:rPr lang="sv-SE" sz="1400" b="1" dirty="0"/>
                        <a:t>Christian </a:t>
                      </a:r>
                      <a:r>
                        <a:rPr lang="sv-SE" sz="1400" b="1" dirty="0" err="1"/>
                        <a:t>Democrats</a:t>
                      </a:r>
                      <a:r>
                        <a:rPr lang="sv-SE" sz="1400" b="1" dirty="0"/>
                        <a:t> (KD)</a:t>
                      </a:r>
                      <a:r>
                        <a:rPr lang="sv-SE" sz="1400" b="1" baseline="0" dirty="0"/>
                        <a:t> </a:t>
                      </a:r>
                      <a:r>
                        <a:rPr lang="sv-SE" sz="1400" b="0" dirty="0"/>
                        <a:t>O</a:t>
                      </a:r>
                      <a:r>
                        <a:rPr lang="sv-SE" sz="1400" dirty="0"/>
                        <a:t>pposition </a:t>
                      </a:r>
                      <a:r>
                        <a:rPr lang="sv-SE" sz="1400" dirty="0" err="1"/>
                        <a:t>Coalition</a:t>
                      </a:r>
                      <a:endParaRPr lang="sv-SE" sz="1400" b="1" dirty="0"/>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1400" dirty="0"/>
                        <a:t>2 </a:t>
                      </a:r>
                      <a:r>
                        <a:rPr lang="sv-SE" sz="1400" dirty="0" err="1"/>
                        <a:t>seats</a:t>
                      </a:r>
                      <a:endParaRPr lang="sv-SE" sz="1400" dirty="0"/>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95268657"/>
                  </a:ext>
                </a:extLst>
              </a:tr>
            </a:tbl>
          </a:graphicData>
        </a:graphic>
      </p:graphicFrame>
    </p:spTree>
    <p:extLst>
      <p:ext uri="{BB962C8B-B14F-4D97-AF65-F5344CB8AC3E}">
        <p14:creationId xmlns:p14="http://schemas.microsoft.com/office/powerpoint/2010/main" val="338456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9426B823-AA44-49E8-9ABB-915DA53F3A87}"/>
              </a:ext>
            </a:extLst>
          </p:cNvPr>
          <p:cNvSpPr>
            <a:spLocks noGrp="1"/>
          </p:cNvSpPr>
          <p:nvPr>
            <p:ph type="dt" sz="half" idx="10"/>
          </p:nvPr>
        </p:nvSpPr>
        <p:spPr/>
        <p:txBody>
          <a:bodyPr/>
          <a:lstStyle/>
          <a:p>
            <a:fld id="{EF227FCB-28EE-47F6-8011-199AF9E4BCBB}" type="datetime1">
              <a:rPr lang="sv-SE" smtClean="0"/>
              <a:t>2025-04-24</a:t>
            </a:fld>
            <a:endParaRPr lang="sv-SE" dirty="0"/>
          </a:p>
        </p:txBody>
      </p:sp>
      <p:sp>
        <p:nvSpPr>
          <p:cNvPr id="2" name="Rubrik 1">
            <a:extLst>
              <a:ext uri="{FF2B5EF4-FFF2-40B4-BE49-F238E27FC236}">
                <a16:creationId xmlns:a16="http://schemas.microsoft.com/office/drawing/2014/main" id="{C99BC35E-C6BB-4364-A69A-AB58390C9C2A}"/>
              </a:ext>
            </a:extLst>
          </p:cNvPr>
          <p:cNvSpPr>
            <a:spLocks noGrp="1"/>
          </p:cNvSpPr>
          <p:nvPr>
            <p:ph type="title"/>
          </p:nvPr>
        </p:nvSpPr>
        <p:spPr/>
        <p:txBody>
          <a:bodyPr>
            <a:normAutofit/>
          </a:bodyPr>
          <a:lstStyle/>
          <a:p>
            <a:r>
              <a:rPr lang="sv-SE" dirty="0"/>
              <a:t>Instruktioner 2</a:t>
            </a:r>
            <a:br>
              <a:rPr lang="sv-SE" dirty="0"/>
            </a:br>
            <a:r>
              <a:rPr lang="sv-SE" dirty="0"/>
              <a:t>Dold sida, visas inte vid utskrift</a:t>
            </a:r>
          </a:p>
        </p:txBody>
      </p:sp>
      <p:sp>
        <p:nvSpPr>
          <p:cNvPr id="60" name="textruta 4">
            <a:extLst>
              <a:ext uri="{FF2B5EF4-FFF2-40B4-BE49-F238E27FC236}">
                <a16:creationId xmlns:a16="http://schemas.microsoft.com/office/drawing/2014/main" id="{C98E915D-B70F-4A03-A607-E5491DB4F4F7}"/>
              </a:ext>
            </a:extLst>
          </p:cNvPr>
          <p:cNvSpPr txBox="1"/>
          <p:nvPr/>
        </p:nvSpPr>
        <p:spPr>
          <a:xfrm>
            <a:off x="676275" y="1821024"/>
            <a:ext cx="1836023" cy="215444"/>
          </a:xfrm>
          <a:prstGeom prst="rect">
            <a:avLst/>
          </a:prstGeom>
          <a:noFill/>
        </p:spPr>
        <p:txBody>
          <a:bodyPr wrap="square" lIns="0" tIns="0" rIns="0" bIns="0" rtlCol="0">
            <a:spAutoFit/>
          </a:bodyPr>
          <a:lstStyle/>
          <a:p>
            <a:r>
              <a:rPr lang="sv-SE" sz="1400" dirty="0">
                <a:latin typeface="+mj-lt"/>
              </a:rPr>
              <a:t>Punktlista och format</a:t>
            </a:r>
          </a:p>
        </p:txBody>
      </p:sp>
      <p:sp>
        <p:nvSpPr>
          <p:cNvPr id="62" name="textruta 8">
            <a:extLst>
              <a:ext uri="{FF2B5EF4-FFF2-40B4-BE49-F238E27FC236}">
                <a16:creationId xmlns:a16="http://schemas.microsoft.com/office/drawing/2014/main" id="{8F5DCE94-BF7D-44F0-B5B1-2208060C152A}"/>
              </a:ext>
            </a:extLst>
          </p:cNvPr>
          <p:cNvSpPr txBox="1"/>
          <p:nvPr/>
        </p:nvSpPr>
        <p:spPr>
          <a:xfrm>
            <a:off x="676275" y="2102156"/>
            <a:ext cx="2245062" cy="340754"/>
          </a:xfrm>
          <a:prstGeom prst="rect">
            <a:avLst/>
          </a:prstGeom>
          <a:noFill/>
        </p:spPr>
        <p:txBody>
          <a:bodyPr wrap="square" lIns="0" tIns="0" rIns="0" bIns="32659" rtlCol="0">
            <a:spAutoFit/>
          </a:bodyPr>
          <a:lstStyle/>
          <a:p>
            <a:r>
              <a:rPr lang="sv-SE" sz="1000" dirty="0"/>
              <a:t>De olika formatnivåerna som finns i mallen. </a:t>
            </a:r>
          </a:p>
        </p:txBody>
      </p:sp>
      <p:pic>
        <p:nvPicPr>
          <p:cNvPr id="7" name="Bildobjekt 6">
            <a:extLst>
              <a:ext uri="{FF2B5EF4-FFF2-40B4-BE49-F238E27FC236}">
                <a16:creationId xmlns:a16="http://schemas.microsoft.com/office/drawing/2014/main" id="{CC1DEE1A-FFEB-4226-A4B0-7A7BB51B87BF}"/>
              </a:ext>
              <a:ext uri="{C183D7F6-B498-43B3-948B-1728B52AA6E4}">
                <adec:decorative xmlns:adec="http://schemas.microsoft.com/office/drawing/2017/decorative" val="1"/>
              </a:ext>
            </a:extLst>
          </p:cNvPr>
          <p:cNvPicPr>
            <a:picLocks noChangeAspect="1"/>
          </p:cNvPicPr>
          <p:nvPr/>
        </p:nvPicPr>
        <p:blipFill rotWithShape="1">
          <a:blip r:embed="rId3"/>
          <a:srcRect r="13784"/>
          <a:stretch/>
        </p:blipFill>
        <p:spPr>
          <a:xfrm>
            <a:off x="679418" y="2543321"/>
            <a:ext cx="2660714" cy="1428750"/>
          </a:xfrm>
          <a:prstGeom prst="rect">
            <a:avLst/>
          </a:prstGeom>
        </p:spPr>
      </p:pic>
      <p:sp>
        <p:nvSpPr>
          <p:cNvPr id="31" name="textruta 4">
            <a:extLst>
              <a:ext uri="{FF2B5EF4-FFF2-40B4-BE49-F238E27FC236}">
                <a16:creationId xmlns:a16="http://schemas.microsoft.com/office/drawing/2014/main" id="{F5C76E98-C181-4C57-BC8C-5F245C62850D}"/>
              </a:ext>
            </a:extLst>
          </p:cNvPr>
          <p:cNvSpPr txBox="1"/>
          <p:nvPr/>
        </p:nvSpPr>
        <p:spPr>
          <a:xfrm>
            <a:off x="676276" y="4191877"/>
            <a:ext cx="1836023" cy="215444"/>
          </a:xfrm>
          <a:prstGeom prst="rect">
            <a:avLst/>
          </a:prstGeom>
          <a:noFill/>
        </p:spPr>
        <p:txBody>
          <a:bodyPr wrap="square" lIns="0" tIns="0" rIns="0" bIns="0" rtlCol="0">
            <a:spAutoFit/>
          </a:bodyPr>
          <a:lstStyle/>
          <a:p>
            <a:r>
              <a:rPr lang="sv-SE" sz="1400" dirty="0">
                <a:latin typeface="+mj-lt"/>
              </a:rPr>
              <a:t>Klipp och klistra</a:t>
            </a:r>
          </a:p>
        </p:txBody>
      </p:sp>
      <p:sp>
        <p:nvSpPr>
          <p:cNvPr id="32" name="textruta 8">
            <a:extLst>
              <a:ext uri="{FF2B5EF4-FFF2-40B4-BE49-F238E27FC236}">
                <a16:creationId xmlns:a16="http://schemas.microsoft.com/office/drawing/2014/main" id="{677CB974-DF64-4876-87A7-50F0EEFF0E3E}"/>
              </a:ext>
            </a:extLst>
          </p:cNvPr>
          <p:cNvSpPr txBox="1"/>
          <p:nvPr/>
        </p:nvSpPr>
        <p:spPr>
          <a:xfrm>
            <a:off x="676275" y="4473009"/>
            <a:ext cx="3507123" cy="1110196"/>
          </a:xfrm>
          <a:prstGeom prst="rect">
            <a:avLst/>
          </a:prstGeom>
          <a:noFill/>
        </p:spPr>
        <p:txBody>
          <a:bodyPr wrap="square" lIns="0" tIns="0" rIns="0" bIns="32659" rtlCol="0">
            <a:spAutoFit/>
          </a:bodyPr>
          <a:lstStyle/>
          <a:p>
            <a:r>
              <a:rPr lang="sv-SE" sz="1000" dirty="0"/>
              <a:t>Bäst brukar vara att kopiera och klistra in enskilda objekt.</a:t>
            </a:r>
          </a:p>
          <a:p>
            <a:r>
              <a:rPr lang="sv-SE" sz="1000" dirty="0"/>
              <a:t>Tänk på att formatet från den gamla mallen/presentationen kan skilja sig åt och därför kommer det fungera olika. PowerPoint försöker alltid anpassa sig till den nya layouten men beroende på likheten mellan gamla och nya så fungerar det olika bra. </a:t>
            </a:r>
          </a:p>
          <a:p>
            <a:r>
              <a:rPr lang="sv-SE" sz="1000" dirty="0"/>
              <a:t>Använd alltid platshållare där det finns möjlighet.</a:t>
            </a:r>
          </a:p>
        </p:txBody>
      </p:sp>
      <p:sp>
        <p:nvSpPr>
          <p:cNvPr id="46" name="textruta 5">
            <a:extLst>
              <a:ext uri="{FF2B5EF4-FFF2-40B4-BE49-F238E27FC236}">
                <a16:creationId xmlns:a16="http://schemas.microsoft.com/office/drawing/2014/main" id="{F9FB3A16-B264-4613-94A7-948ECAA660D4}"/>
              </a:ext>
            </a:extLst>
          </p:cNvPr>
          <p:cNvSpPr txBox="1"/>
          <p:nvPr/>
        </p:nvSpPr>
        <p:spPr>
          <a:xfrm>
            <a:off x="3929489" y="2100553"/>
            <a:ext cx="2136208" cy="340754"/>
          </a:xfrm>
          <a:prstGeom prst="rect">
            <a:avLst/>
          </a:prstGeom>
          <a:noFill/>
        </p:spPr>
        <p:txBody>
          <a:bodyPr wrap="square" lIns="0" tIns="0" rIns="0" bIns="32659" rtlCol="0">
            <a:spAutoFit/>
          </a:bodyPr>
          <a:lstStyle/>
          <a:p>
            <a:r>
              <a:rPr lang="sv-SE" sz="1000" dirty="0"/>
              <a:t>Använd </a:t>
            </a:r>
            <a:r>
              <a:rPr lang="sv-SE" sz="1000" b="1" dirty="0"/>
              <a:t>inte</a:t>
            </a:r>
            <a:r>
              <a:rPr lang="sv-SE" sz="1000" dirty="0"/>
              <a:t> dessa funktioner för att göra punktlista eller numrerad lista.</a:t>
            </a:r>
          </a:p>
        </p:txBody>
      </p:sp>
      <p:cxnSp>
        <p:nvCxnSpPr>
          <p:cNvPr id="63" name="Rak koppling 62">
            <a:extLst>
              <a:ext uri="{FF2B5EF4-FFF2-40B4-BE49-F238E27FC236}">
                <a16:creationId xmlns:a16="http://schemas.microsoft.com/office/drawing/2014/main" id="{7DB26115-3798-412A-B689-9AC6C0629C27}"/>
              </a:ext>
              <a:ext uri="{C183D7F6-B498-43B3-948B-1728B52AA6E4}">
                <adec:decorative xmlns:adec="http://schemas.microsoft.com/office/drawing/2017/decorative" val="1"/>
              </a:ext>
            </a:extLst>
          </p:cNvPr>
          <p:cNvCxnSpPr>
            <a:cxnSpLocks/>
          </p:cNvCxnSpPr>
          <p:nvPr/>
        </p:nvCxnSpPr>
        <p:spPr>
          <a:xfrm>
            <a:off x="3678831" y="2273354"/>
            <a:ext cx="238125"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Rak koppling 63">
            <a:extLst>
              <a:ext uri="{FF2B5EF4-FFF2-40B4-BE49-F238E27FC236}">
                <a16:creationId xmlns:a16="http://schemas.microsoft.com/office/drawing/2014/main" id="{E760C746-3D62-42A6-ACFB-02F09CDA0FB2}"/>
              </a:ext>
              <a:ext uri="{C183D7F6-B498-43B3-948B-1728B52AA6E4}">
                <adec:decorative xmlns:adec="http://schemas.microsoft.com/office/drawing/2017/decorative" val="1"/>
              </a:ext>
            </a:extLst>
          </p:cNvPr>
          <p:cNvCxnSpPr>
            <a:cxnSpLocks/>
          </p:cNvCxnSpPr>
          <p:nvPr/>
        </p:nvCxnSpPr>
        <p:spPr>
          <a:xfrm flipV="1">
            <a:off x="3683348" y="2277378"/>
            <a:ext cx="0" cy="57087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Rak pilkoppling 47">
            <a:extLst>
              <a:ext uri="{FF2B5EF4-FFF2-40B4-BE49-F238E27FC236}">
                <a16:creationId xmlns:a16="http://schemas.microsoft.com/office/drawing/2014/main" id="{0B607092-9B21-4FCA-B116-BC0AD04461E1}"/>
              </a:ext>
              <a:ext uri="{C183D7F6-B498-43B3-948B-1728B52AA6E4}">
                <adec:decorative xmlns:adec="http://schemas.microsoft.com/office/drawing/2017/decorative" val="1"/>
              </a:ext>
            </a:extLst>
          </p:cNvPr>
          <p:cNvCxnSpPr>
            <a:cxnSpLocks/>
          </p:cNvCxnSpPr>
          <p:nvPr/>
        </p:nvCxnSpPr>
        <p:spPr>
          <a:xfrm>
            <a:off x="3692873" y="2843853"/>
            <a:ext cx="212970" cy="3261"/>
          </a:xfrm>
          <a:prstGeom prst="straightConnector1">
            <a:avLst/>
          </a:prstGeom>
          <a:ln w="9525" cap="rnd">
            <a:solidFill>
              <a:schemeClr val="accent5"/>
            </a:solidFill>
            <a:round/>
            <a:tailEnd type="arrow"/>
          </a:ln>
        </p:spPr>
        <p:style>
          <a:lnRef idx="1">
            <a:schemeClr val="accent1"/>
          </a:lnRef>
          <a:fillRef idx="0">
            <a:schemeClr val="accent1"/>
          </a:fillRef>
          <a:effectRef idx="0">
            <a:schemeClr val="accent1"/>
          </a:effectRef>
          <a:fontRef idx="minor">
            <a:schemeClr val="tx1"/>
          </a:fontRef>
        </p:style>
      </p:cxnSp>
      <p:pic>
        <p:nvPicPr>
          <p:cNvPr id="41" name="Bildobjekt 40" descr="Bild för att illustrera att du inte får använda punktlistor och numrerad lista samt hur man ökar eller minskar indrag istället.">
            <a:extLst>
              <a:ext uri="{FF2B5EF4-FFF2-40B4-BE49-F238E27FC236}">
                <a16:creationId xmlns:a16="http://schemas.microsoft.com/office/drawing/2014/main" id="{F903A24A-0556-4453-9573-989F1B0113A3}"/>
              </a:ext>
            </a:extLst>
          </p:cNvPr>
          <p:cNvPicPr>
            <a:picLocks noChangeAspect="1"/>
          </p:cNvPicPr>
          <p:nvPr/>
        </p:nvPicPr>
        <p:blipFill>
          <a:blip r:embed="rId4"/>
          <a:srcRect/>
          <a:stretch/>
        </p:blipFill>
        <p:spPr>
          <a:xfrm>
            <a:off x="3932392" y="2708809"/>
            <a:ext cx="1831024" cy="774928"/>
          </a:xfrm>
          <a:prstGeom prst="rect">
            <a:avLst/>
          </a:prstGeom>
          <a:ln>
            <a:solidFill>
              <a:schemeClr val="tx1">
                <a:lumMod val="50000"/>
                <a:lumOff val="50000"/>
              </a:schemeClr>
            </a:solidFill>
          </a:ln>
        </p:spPr>
      </p:pic>
      <p:grpSp>
        <p:nvGrpSpPr>
          <p:cNvPr id="42" name="Grupp 41">
            <a:extLst>
              <a:ext uri="{FF2B5EF4-FFF2-40B4-BE49-F238E27FC236}">
                <a16:creationId xmlns:a16="http://schemas.microsoft.com/office/drawing/2014/main" id="{1C4E6F6A-3657-4DB3-BA57-24F64B0E7B68}"/>
              </a:ext>
              <a:ext uri="{C183D7F6-B498-43B3-948B-1728B52AA6E4}">
                <adec:decorative xmlns:adec="http://schemas.microsoft.com/office/drawing/2017/decorative" val="1"/>
              </a:ext>
            </a:extLst>
          </p:cNvPr>
          <p:cNvGrpSpPr/>
          <p:nvPr/>
        </p:nvGrpSpPr>
        <p:grpSpPr>
          <a:xfrm>
            <a:off x="4009817" y="2758012"/>
            <a:ext cx="504000" cy="219219"/>
            <a:chOff x="945206" y="4909759"/>
            <a:chExt cx="458858" cy="219219"/>
          </a:xfrm>
        </p:grpSpPr>
        <p:sp>
          <p:nvSpPr>
            <p:cNvPr id="43" name="Rectangle: Rounded Corners 12">
              <a:extLst>
                <a:ext uri="{FF2B5EF4-FFF2-40B4-BE49-F238E27FC236}">
                  <a16:creationId xmlns:a16="http://schemas.microsoft.com/office/drawing/2014/main" id="{BE75AC8A-54B8-4DB4-AC20-4603AA21C7CF}"/>
                </a:ext>
              </a:extLst>
            </p:cNvPr>
            <p:cNvSpPr/>
            <p:nvPr/>
          </p:nvSpPr>
          <p:spPr>
            <a:xfrm>
              <a:off x="945206" y="4909759"/>
              <a:ext cx="458858" cy="219219"/>
            </a:xfrm>
            <a:prstGeom prst="rect">
              <a:avLst/>
            </a:prstGeom>
            <a:solidFill>
              <a:srgbClr val="AA0032">
                <a:alpha val="25098"/>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p>
          </p:txBody>
        </p:sp>
        <p:sp>
          <p:nvSpPr>
            <p:cNvPr id="44" name="&quot;Not Allowed&quot; Symbol 37">
              <a:extLst>
                <a:ext uri="{FF2B5EF4-FFF2-40B4-BE49-F238E27FC236}">
                  <a16:creationId xmlns:a16="http://schemas.microsoft.com/office/drawing/2014/main" id="{E0243692-74F4-4090-B973-E4697D86E40C}"/>
                </a:ext>
                <a:ext uri="{C183D7F6-B498-43B3-948B-1728B52AA6E4}">
                  <adec:decorative xmlns:adec="http://schemas.microsoft.com/office/drawing/2017/decorative" val="1"/>
                </a:ext>
              </a:extLst>
            </p:cNvPr>
            <p:cNvSpPr/>
            <p:nvPr/>
          </p:nvSpPr>
          <p:spPr>
            <a:xfrm>
              <a:off x="970935" y="4929208"/>
              <a:ext cx="160600" cy="177005"/>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solidFill>
                  <a:srgbClr val="FF0000"/>
                </a:solidFill>
              </a:endParaRPr>
            </a:p>
          </p:txBody>
        </p:sp>
        <p:sp>
          <p:nvSpPr>
            <p:cNvPr id="45" name="&quot;Not Allowed&quot; Symbol 38">
              <a:extLst>
                <a:ext uri="{FF2B5EF4-FFF2-40B4-BE49-F238E27FC236}">
                  <a16:creationId xmlns:a16="http://schemas.microsoft.com/office/drawing/2014/main" id="{77229DD1-4326-47B7-AA82-7B30F9271CB5}"/>
                </a:ext>
                <a:ext uri="{C183D7F6-B498-43B3-948B-1728B52AA6E4}">
                  <adec:decorative xmlns:adec="http://schemas.microsoft.com/office/drawing/2017/decorative" val="1"/>
                </a:ext>
              </a:extLst>
            </p:cNvPr>
            <p:cNvSpPr/>
            <p:nvPr/>
          </p:nvSpPr>
          <p:spPr>
            <a:xfrm>
              <a:off x="1193575" y="4929208"/>
              <a:ext cx="160600" cy="177005"/>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solidFill>
                  <a:srgbClr val="FF0000"/>
                </a:solidFill>
              </a:endParaRPr>
            </a:p>
          </p:txBody>
        </p:sp>
      </p:grpSp>
      <p:sp>
        <p:nvSpPr>
          <p:cNvPr id="49" name="Rectangle: Rounded Corners 12">
            <a:extLst>
              <a:ext uri="{FF2B5EF4-FFF2-40B4-BE49-F238E27FC236}">
                <a16:creationId xmlns:a16="http://schemas.microsoft.com/office/drawing/2014/main" id="{E1AC7C0D-7CD0-4D59-8601-9ECC58C537F8}"/>
              </a:ext>
              <a:ext uri="{C183D7F6-B498-43B3-948B-1728B52AA6E4}">
                <adec:decorative xmlns:adec="http://schemas.microsoft.com/office/drawing/2017/decorative" val="1"/>
              </a:ext>
            </a:extLst>
          </p:cNvPr>
          <p:cNvSpPr/>
          <p:nvPr/>
        </p:nvSpPr>
        <p:spPr>
          <a:xfrm>
            <a:off x="4633471" y="2758012"/>
            <a:ext cx="432000" cy="219219"/>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p>
        </p:txBody>
      </p:sp>
      <p:cxnSp>
        <p:nvCxnSpPr>
          <p:cNvPr id="50" name="Rak pilkoppling 49">
            <a:extLst>
              <a:ext uri="{FF2B5EF4-FFF2-40B4-BE49-F238E27FC236}">
                <a16:creationId xmlns:a16="http://schemas.microsoft.com/office/drawing/2014/main" id="{A888FEF9-B106-47DC-ADD3-9ECC94EAD0F9}"/>
              </a:ext>
              <a:ext uri="{C183D7F6-B498-43B3-948B-1728B52AA6E4}">
                <adec:decorative xmlns:adec="http://schemas.microsoft.com/office/drawing/2017/decorative" val="1"/>
              </a:ext>
            </a:extLst>
          </p:cNvPr>
          <p:cNvCxnSpPr>
            <a:cxnSpLocks/>
          </p:cNvCxnSpPr>
          <p:nvPr/>
        </p:nvCxnSpPr>
        <p:spPr>
          <a:xfrm flipV="1">
            <a:off x="4847566" y="2977232"/>
            <a:ext cx="0" cy="609497"/>
          </a:xfrm>
          <a:prstGeom prst="straightConnector1">
            <a:avLst/>
          </a:prstGeom>
          <a:ln w="9525" cap="rnd">
            <a:solidFill>
              <a:schemeClr val="accent5"/>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ruta 8">
            <a:extLst>
              <a:ext uri="{FF2B5EF4-FFF2-40B4-BE49-F238E27FC236}">
                <a16:creationId xmlns:a16="http://schemas.microsoft.com/office/drawing/2014/main" id="{3E44D505-3D08-4E15-B140-5EF3FBB8B06C}"/>
              </a:ext>
            </a:extLst>
          </p:cNvPr>
          <p:cNvSpPr txBox="1"/>
          <p:nvPr/>
        </p:nvSpPr>
        <p:spPr>
          <a:xfrm>
            <a:off x="3929489" y="3719622"/>
            <a:ext cx="2245061" cy="494643"/>
          </a:xfrm>
          <a:prstGeom prst="rect">
            <a:avLst/>
          </a:prstGeom>
          <a:noFill/>
        </p:spPr>
        <p:txBody>
          <a:bodyPr wrap="square" lIns="0" tIns="0" rIns="0" bIns="32659" rtlCol="0">
            <a:spAutoFit/>
          </a:bodyPr>
          <a:lstStyle/>
          <a:p>
            <a:r>
              <a:rPr lang="sv-SE" sz="1000" dirty="0"/>
              <a:t>För att ändra nivån på format så klickar du på </a:t>
            </a:r>
            <a:r>
              <a:rPr lang="sv-SE" sz="1000" b="1" dirty="0"/>
              <a:t>Öka/Minska indrag </a:t>
            </a:r>
            <a:r>
              <a:rPr lang="sv-SE" sz="1000" dirty="0"/>
              <a:t>alt. </a:t>
            </a:r>
            <a:r>
              <a:rPr lang="sv-SE" sz="1000" b="1" dirty="0" err="1"/>
              <a:t>Tab</a:t>
            </a:r>
            <a:r>
              <a:rPr lang="sv-SE" sz="1000" b="1" dirty="0"/>
              <a:t>/</a:t>
            </a:r>
            <a:r>
              <a:rPr lang="sv-SE" sz="1000" b="1" dirty="0" err="1"/>
              <a:t>Shift+Tab</a:t>
            </a:r>
            <a:r>
              <a:rPr lang="sv-SE" sz="1000" b="1" dirty="0"/>
              <a:t>.</a:t>
            </a:r>
          </a:p>
        </p:txBody>
      </p:sp>
      <p:pic>
        <p:nvPicPr>
          <p:cNvPr id="33" name="Bildobjekt 32" descr="Bild på olika media att fylla en presentationsbild med. Video, tabell, bild med mera.">
            <a:extLst>
              <a:ext uri="{FF2B5EF4-FFF2-40B4-BE49-F238E27FC236}">
                <a16:creationId xmlns:a16="http://schemas.microsoft.com/office/drawing/2014/main" id="{C21E7D7A-673A-43E8-B3FF-1DF03E8D86A4}"/>
              </a:ext>
            </a:extLst>
          </p:cNvPr>
          <p:cNvPicPr>
            <a:picLocks noChangeAspect="1"/>
          </p:cNvPicPr>
          <p:nvPr/>
        </p:nvPicPr>
        <p:blipFill rotWithShape="1">
          <a:blip r:embed="rId5"/>
          <a:srcRect l="22490" t="24582" r="23037" b="18004"/>
          <a:stretch/>
        </p:blipFill>
        <p:spPr>
          <a:xfrm>
            <a:off x="4301383" y="4632121"/>
            <a:ext cx="1084414" cy="787488"/>
          </a:xfrm>
          <a:prstGeom prst="rect">
            <a:avLst/>
          </a:prstGeom>
        </p:spPr>
      </p:pic>
      <p:sp>
        <p:nvSpPr>
          <p:cNvPr id="61" name="textruta 4">
            <a:extLst>
              <a:ext uri="{FF2B5EF4-FFF2-40B4-BE49-F238E27FC236}">
                <a16:creationId xmlns:a16="http://schemas.microsoft.com/office/drawing/2014/main" id="{65C2F720-0061-4DE3-8FA4-CF5FA9412FDC}"/>
              </a:ext>
            </a:extLst>
          </p:cNvPr>
          <p:cNvSpPr txBox="1"/>
          <p:nvPr/>
        </p:nvSpPr>
        <p:spPr>
          <a:xfrm>
            <a:off x="6628664" y="1821024"/>
            <a:ext cx="2593616" cy="215444"/>
          </a:xfrm>
          <a:prstGeom prst="rect">
            <a:avLst/>
          </a:prstGeom>
          <a:noFill/>
        </p:spPr>
        <p:txBody>
          <a:bodyPr wrap="square" lIns="0" tIns="0" rIns="0" bIns="0" rtlCol="0">
            <a:spAutoFit/>
          </a:bodyPr>
          <a:lstStyle/>
          <a:p>
            <a:r>
              <a:rPr lang="sv-SE" sz="1400" dirty="0">
                <a:latin typeface="+mj-lt"/>
              </a:rPr>
              <a:t>Bilder</a:t>
            </a:r>
          </a:p>
        </p:txBody>
      </p:sp>
      <p:sp>
        <p:nvSpPr>
          <p:cNvPr id="52" name="textruta 10">
            <a:extLst>
              <a:ext uri="{FF2B5EF4-FFF2-40B4-BE49-F238E27FC236}">
                <a16:creationId xmlns:a16="http://schemas.microsoft.com/office/drawing/2014/main" id="{1BE99547-03CA-4E0B-8089-625BA95F766F}"/>
              </a:ext>
            </a:extLst>
          </p:cNvPr>
          <p:cNvSpPr txBox="1"/>
          <p:nvPr/>
        </p:nvSpPr>
        <p:spPr>
          <a:xfrm>
            <a:off x="6628664" y="2102337"/>
            <a:ext cx="1495766" cy="648531"/>
          </a:xfrm>
          <a:prstGeom prst="rect">
            <a:avLst/>
          </a:prstGeom>
          <a:noFill/>
        </p:spPr>
        <p:txBody>
          <a:bodyPr wrap="square" lIns="0" tIns="0" rIns="0" bIns="32659" rtlCol="0">
            <a:spAutoFit/>
          </a:bodyPr>
          <a:lstStyle/>
          <a:p>
            <a:r>
              <a:rPr lang="sv-SE" sz="1000" dirty="0"/>
              <a:t>Om filen blir för tung och du vill minska storleken så välj en bild och klicka på </a:t>
            </a:r>
            <a:r>
              <a:rPr lang="sv-SE" sz="1000" b="1" dirty="0"/>
              <a:t>Komprimera bilder</a:t>
            </a:r>
            <a:r>
              <a:rPr lang="sv-SE" sz="1000" dirty="0"/>
              <a:t>.</a:t>
            </a:r>
          </a:p>
        </p:txBody>
      </p:sp>
      <p:sp>
        <p:nvSpPr>
          <p:cNvPr id="53" name="Rectangle: Rounded Corners 52">
            <a:extLst>
              <a:ext uri="{FF2B5EF4-FFF2-40B4-BE49-F238E27FC236}">
                <a16:creationId xmlns:a16="http://schemas.microsoft.com/office/drawing/2014/main" id="{A9A83F11-8DB6-4450-9DC2-3257AC660A33}"/>
              </a:ext>
              <a:ext uri="{C183D7F6-B498-43B3-948B-1728B52AA6E4}">
                <adec:decorative xmlns:adec="http://schemas.microsoft.com/office/drawing/2017/decorative" val="1"/>
              </a:ext>
            </a:extLst>
          </p:cNvPr>
          <p:cNvSpPr/>
          <p:nvPr/>
        </p:nvSpPr>
        <p:spPr>
          <a:xfrm>
            <a:off x="6628664" y="2882737"/>
            <a:ext cx="1245600" cy="21240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25"/>
              </a:lnSpc>
            </a:pPr>
            <a:endParaRPr lang="sv-SE" sz="1000" dirty="0"/>
          </a:p>
        </p:txBody>
      </p:sp>
      <p:pic>
        <p:nvPicPr>
          <p:cNvPr id="51" name="Bildobjekt 50" descr="Visa hur man kan komprimera bilder för att minska storleken på presentationen.">
            <a:extLst>
              <a:ext uri="{FF2B5EF4-FFF2-40B4-BE49-F238E27FC236}">
                <a16:creationId xmlns:a16="http://schemas.microsoft.com/office/drawing/2014/main" id="{57FC47DF-67C7-4315-834F-20C91F3F9206}"/>
              </a:ext>
            </a:extLst>
          </p:cNvPr>
          <p:cNvPicPr>
            <a:picLocks noChangeAspect="1"/>
          </p:cNvPicPr>
          <p:nvPr/>
        </p:nvPicPr>
        <p:blipFill>
          <a:blip r:embed="rId6"/>
          <a:srcRect/>
          <a:stretch/>
        </p:blipFill>
        <p:spPr>
          <a:xfrm>
            <a:off x="6628664" y="2890250"/>
            <a:ext cx="1246069" cy="674954"/>
          </a:xfrm>
          <a:prstGeom prst="rect">
            <a:avLst/>
          </a:prstGeom>
          <a:ln>
            <a:solidFill>
              <a:schemeClr val="tx1">
                <a:lumMod val="50000"/>
                <a:lumOff val="50000"/>
              </a:schemeClr>
            </a:solidFill>
          </a:ln>
        </p:spPr>
      </p:pic>
      <p:sp>
        <p:nvSpPr>
          <p:cNvPr id="59" name="textruta 10">
            <a:extLst>
              <a:ext uri="{FF2B5EF4-FFF2-40B4-BE49-F238E27FC236}">
                <a16:creationId xmlns:a16="http://schemas.microsoft.com/office/drawing/2014/main" id="{3D68CEA2-C330-486D-A641-ED813F6E6764}"/>
              </a:ext>
              <a:ext uri="{C183D7F6-B498-43B3-948B-1728B52AA6E4}">
                <adec:decorative xmlns:adec="http://schemas.microsoft.com/office/drawing/2017/decorative" val="1"/>
              </a:ext>
            </a:extLst>
          </p:cNvPr>
          <p:cNvSpPr txBox="1"/>
          <p:nvPr/>
        </p:nvSpPr>
        <p:spPr>
          <a:xfrm>
            <a:off x="8124430" y="2249129"/>
            <a:ext cx="1318809" cy="1318809"/>
          </a:xfrm>
          <a:prstGeom prst="ellipse">
            <a:avLst/>
          </a:prstGeom>
          <a:solidFill>
            <a:schemeClr val="accent6"/>
          </a:solidFill>
        </p:spPr>
        <p:txBody>
          <a:bodyPr wrap="square" lIns="0" tIns="0" rIns="0" bIns="0" rtlCol="0" anchor="ctr" anchorCtr="0">
            <a:noAutofit/>
          </a:bodyPr>
          <a:lstStyle/>
          <a:p>
            <a:pPr algn="ctr"/>
            <a:r>
              <a:rPr lang="sv-SE" sz="900" b="1" dirty="0"/>
              <a:t>Viktigt!</a:t>
            </a:r>
            <a:r>
              <a:rPr lang="sv-SE" sz="900" dirty="0"/>
              <a:t> komprimerade bilderna går inte att återställa. Bilderna måste läggas in </a:t>
            </a:r>
          </a:p>
          <a:p>
            <a:pPr algn="ctr"/>
            <a:r>
              <a:rPr lang="sv-SE" sz="900" dirty="0"/>
              <a:t>på nytt.</a:t>
            </a:r>
          </a:p>
        </p:txBody>
      </p:sp>
      <p:sp>
        <p:nvSpPr>
          <p:cNvPr id="56" name="Rektangel 55">
            <a:extLst>
              <a:ext uri="{FF2B5EF4-FFF2-40B4-BE49-F238E27FC236}">
                <a16:creationId xmlns:a16="http://schemas.microsoft.com/office/drawing/2014/main" id="{F525F38D-13DE-45DB-9C0A-1C25BA4B86E0}"/>
              </a:ext>
            </a:extLst>
          </p:cNvPr>
          <p:cNvSpPr/>
          <p:nvPr/>
        </p:nvSpPr>
        <p:spPr>
          <a:xfrm>
            <a:off x="6628664" y="3934272"/>
            <a:ext cx="2231528" cy="494643"/>
          </a:xfrm>
          <a:prstGeom prst="rect">
            <a:avLst/>
          </a:prstGeom>
          <a:noFill/>
        </p:spPr>
        <p:txBody>
          <a:bodyPr wrap="square" lIns="0" tIns="0" rIns="0" bIns="32659" rtlCol="0">
            <a:spAutoFit/>
          </a:bodyPr>
          <a:lstStyle/>
          <a:p>
            <a:r>
              <a:rPr lang="sv-SE" sz="1000" dirty="0"/>
              <a:t>Om du önskar göra detta på alla bilder så klicka ur </a:t>
            </a:r>
            <a:r>
              <a:rPr lang="sv-SE" sz="1000" b="1" dirty="0"/>
              <a:t>Använd endast på den här bilden</a:t>
            </a:r>
            <a:r>
              <a:rPr lang="sv-SE" sz="1000" dirty="0"/>
              <a:t>.</a:t>
            </a:r>
          </a:p>
        </p:txBody>
      </p:sp>
      <p:cxnSp>
        <p:nvCxnSpPr>
          <p:cNvPr id="57" name="Rak pilkoppling 56">
            <a:extLst>
              <a:ext uri="{FF2B5EF4-FFF2-40B4-BE49-F238E27FC236}">
                <a16:creationId xmlns:a16="http://schemas.microsoft.com/office/drawing/2014/main" id="{56AC88DB-C486-4386-9D5A-6CCD5D4E0490}"/>
              </a:ext>
              <a:ext uri="{C183D7F6-B498-43B3-948B-1728B52AA6E4}">
                <adec:decorative xmlns:adec="http://schemas.microsoft.com/office/drawing/2017/decorative" val="1"/>
              </a:ext>
            </a:extLst>
          </p:cNvPr>
          <p:cNvCxnSpPr>
            <a:cxnSpLocks/>
          </p:cNvCxnSpPr>
          <p:nvPr/>
        </p:nvCxnSpPr>
        <p:spPr>
          <a:xfrm>
            <a:off x="8832054" y="4104649"/>
            <a:ext cx="337135" cy="0"/>
          </a:xfrm>
          <a:prstGeom prst="straightConnector1">
            <a:avLst/>
          </a:prstGeom>
          <a:ln w="9525" cap="rnd">
            <a:solidFill>
              <a:schemeClr val="accent5"/>
            </a:solidFill>
            <a:round/>
            <a:tailEnd type="arrow"/>
          </a:ln>
        </p:spPr>
        <p:style>
          <a:lnRef idx="1">
            <a:schemeClr val="accent1"/>
          </a:lnRef>
          <a:fillRef idx="0">
            <a:schemeClr val="accent1"/>
          </a:fillRef>
          <a:effectRef idx="0">
            <a:schemeClr val="accent1"/>
          </a:effectRef>
          <a:fontRef idx="minor">
            <a:schemeClr val="tx1"/>
          </a:fontRef>
        </p:style>
      </p:cxnSp>
      <p:pic>
        <p:nvPicPr>
          <p:cNvPr id="55" name="Bildobjekt 54" descr="Dialogruta för att komprimera alla bilder i presentationen.">
            <a:extLst>
              <a:ext uri="{FF2B5EF4-FFF2-40B4-BE49-F238E27FC236}">
                <a16:creationId xmlns:a16="http://schemas.microsoft.com/office/drawing/2014/main" id="{CFCCB526-A93B-4C09-84B6-46BC7C8DF07A}"/>
              </a:ext>
            </a:extLst>
          </p:cNvPr>
          <p:cNvPicPr>
            <a:picLocks noChangeAspect="1"/>
          </p:cNvPicPr>
          <p:nvPr/>
        </p:nvPicPr>
        <p:blipFill>
          <a:blip r:embed="rId7"/>
          <a:stretch>
            <a:fillRect/>
          </a:stretch>
        </p:blipFill>
        <p:spPr>
          <a:xfrm>
            <a:off x="9039984" y="3714730"/>
            <a:ext cx="2826579" cy="1652934"/>
          </a:xfrm>
          <a:prstGeom prst="rect">
            <a:avLst/>
          </a:prstGeom>
          <a:ln>
            <a:solidFill>
              <a:schemeClr val="tx1">
                <a:lumMod val="50000"/>
                <a:lumOff val="50000"/>
              </a:schemeClr>
            </a:solidFill>
          </a:ln>
        </p:spPr>
      </p:pic>
      <p:cxnSp>
        <p:nvCxnSpPr>
          <p:cNvPr id="58" name="Rak pilkoppling 57">
            <a:extLst>
              <a:ext uri="{FF2B5EF4-FFF2-40B4-BE49-F238E27FC236}">
                <a16:creationId xmlns:a16="http://schemas.microsoft.com/office/drawing/2014/main" id="{7FF98C84-F9F4-4CC4-97FF-A378D2412972}"/>
              </a:ext>
              <a:ext uri="{C183D7F6-B498-43B3-948B-1728B52AA6E4}">
                <adec:decorative xmlns:adec="http://schemas.microsoft.com/office/drawing/2017/decorative" val="1"/>
              </a:ext>
            </a:extLst>
          </p:cNvPr>
          <p:cNvCxnSpPr>
            <a:cxnSpLocks/>
          </p:cNvCxnSpPr>
          <p:nvPr/>
        </p:nvCxnSpPr>
        <p:spPr>
          <a:xfrm flipV="1">
            <a:off x="9166703" y="5167818"/>
            <a:ext cx="0" cy="271520"/>
          </a:xfrm>
          <a:prstGeom prst="straightConnector1">
            <a:avLst/>
          </a:prstGeom>
          <a:ln w="9525" cap="rnd">
            <a:solidFill>
              <a:schemeClr val="accent5"/>
            </a:solidFill>
            <a:round/>
            <a:tailEnd type="arrow"/>
          </a:ln>
        </p:spPr>
        <p:style>
          <a:lnRef idx="1">
            <a:schemeClr val="accent1"/>
          </a:lnRef>
          <a:fillRef idx="0">
            <a:schemeClr val="accent1"/>
          </a:fillRef>
          <a:effectRef idx="0">
            <a:schemeClr val="accent1"/>
          </a:effectRef>
          <a:fontRef idx="minor">
            <a:schemeClr val="tx1"/>
          </a:fontRef>
        </p:style>
      </p:cxnSp>
      <p:sp>
        <p:nvSpPr>
          <p:cNvPr id="54" name="textruta 10">
            <a:extLst>
              <a:ext uri="{FF2B5EF4-FFF2-40B4-BE49-F238E27FC236}">
                <a16:creationId xmlns:a16="http://schemas.microsoft.com/office/drawing/2014/main" id="{50B4DD73-ABE2-4781-ABAD-3D3252AED199}"/>
              </a:ext>
            </a:extLst>
          </p:cNvPr>
          <p:cNvSpPr txBox="1"/>
          <p:nvPr/>
        </p:nvSpPr>
        <p:spPr>
          <a:xfrm>
            <a:off x="9053811" y="5486758"/>
            <a:ext cx="2729863" cy="186866"/>
          </a:xfrm>
          <a:prstGeom prst="rect">
            <a:avLst/>
          </a:prstGeom>
          <a:noFill/>
        </p:spPr>
        <p:txBody>
          <a:bodyPr wrap="square" lIns="0" tIns="0" rIns="0" bIns="32659" rtlCol="0">
            <a:spAutoFit/>
          </a:bodyPr>
          <a:lstStyle/>
          <a:p>
            <a:r>
              <a:rPr lang="sv-SE" sz="1000" dirty="0"/>
              <a:t>Välj </a:t>
            </a:r>
            <a:r>
              <a:rPr lang="sv-SE" sz="1000" b="1" dirty="0"/>
              <a:t>upplösning</a:t>
            </a:r>
            <a:r>
              <a:rPr lang="sv-SE" sz="1000" dirty="0"/>
              <a:t>. </a:t>
            </a:r>
          </a:p>
        </p:txBody>
      </p:sp>
    </p:spTree>
    <p:extLst>
      <p:ext uri="{BB962C8B-B14F-4D97-AF65-F5344CB8AC3E}">
        <p14:creationId xmlns:p14="http://schemas.microsoft.com/office/powerpoint/2010/main" val="959693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t>Committees under the Municipal </a:t>
            </a:r>
            <a:br>
              <a:rPr lang="en-US" dirty="0"/>
            </a:br>
            <a:r>
              <a:rPr lang="en-US" dirty="0"/>
              <a:t>Executive Board</a:t>
            </a:r>
            <a:endParaRPr lang="sv-SE" i="1" dirty="0"/>
          </a:p>
        </p:txBody>
      </p:sp>
      <p:graphicFrame>
        <p:nvGraphicFramePr>
          <p:cNvPr id="10" name="Tabell 10">
            <a:extLst>
              <a:ext uri="{FF2B5EF4-FFF2-40B4-BE49-F238E27FC236}">
                <a16:creationId xmlns:a16="http://schemas.microsoft.com/office/drawing/2014/main" id="{5708D5D6-6C05-3710-F6AC-434A2A448AD7}"/>
              </a:ext>
            </a:extLst>
          </p:cNvPr>
          <p:cNvGraphicFramePr>
            <a:graphicFrameLocks noGrp="1"/>
          </p:cNvGraphicFramePr>
          <p:nvPr>
            <p:extLst>
              <p:ext uri="{D42A27DB-BD31-4B8C-83A1-F6EECF244321}">
                <p14:modId xmlns:p14="http://schemas.microsoft.com/office/powerpoint/2010/main" val="2953650771"/>
              </p:ext>
            </p:extLst>
          </p:nvPr>
        </p:nvGraphicFramePr>
        <p:xfrm>
          <a:off x="676275" y="2016369"/>
          <a:ext cx="7576770" cy="3118341"/>
        </p:xfrm>
        <a:graphic>
          <a:graphicData uri="http://schemas.openxmlformats.org/drawingml/2006/table">
            <a:tbl>
              <a:tblPr firstRow="1" bandRow="1">
                <a:tableStyleId>{6E25E649-3F16-4E02-A733-19D2CDBF48F0}</a:tableStyleId>
              </a:tblPr>
              <a:tblGrid>
                <a:gridCol w="7576770">
                  <a:extLst>
                    <a:ext uri="{9D8B030D-6E8A-4147-A177-3AD203B41FA5}">
                      <a16:colId xmlns:a16="http://schemas.microsoft.com/office/drawing/2014/main" val="889375755"/>
                    </a:ext>
                  </a:extLst>
                </a:gridCol>
              </a:tblGrid>
              <a:tr h="650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five committees under the Municipal Executive Board:</a:t>
                      </a:r>
                      <a:endParaRPr lang="sv-SE" dirty="0"/>
                    </a:p>
                  </a:txBody>
                  <a:tcPr anchor="ctr">
                    <a:lnL>
                      <a:noFill/>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973029"/>
                  </a:ext>
                </a:extLst>
              </a:tr>
              <a:tr h="493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Management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48649477"/>
                  </a:ext>
                </a:extLst>
              </a:tr>
              <a:tr h="493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Human Resources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8262831"/>
                  </a:ext>
                </a:extLst>
              </a:tr>
              <a:tr h="493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Procurement</a:t>
                      </a:r>
                      <a:r>
                        <a:rPr lang="sv-SE" dirty="0"/>
                        <a: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6273386"/>
                  </a:ext>
                </a:extLst>
              </a:tr>
              <a:tr h="493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chemeClr val="dk1"/>
                          </a:solidFill>
                          <a:latin typeface="+mn-lt"/>
                          <a:ea typeface="+mn-ea"/>
                          <a:cs typeface="+mn-cs"/>
                        </a:rPr>
                        <a:t>Welfare </a:t>
                      </a:r>
                      <a:r>
                        <a:rPr lang="sv-SE" sz="1800" kern="1200" dirty="0" err="1">
                          <a:solidFill>
                            <a:schemeClr val="dk1"/>
                          </a:solidFill>
                          <a:latin typeface="+mn-lt"/>
                          <a:ea typeface="+mn-ea"/>
                          <a:cs typeface="+mn-cs"/>
                        </a:rPr>
                        <a:t>Committee</a:t>
                      </a:r>
                      <a:r>
                        <a:rPr lang="sv-SE" sz="1800" kern="1200" dirty="0">
                          <a:solidFill>
                            <a:schemeClr val="dk1"/>
                          </a:solidFill>
                          <a:latin typeface="+mn-lt"/>
                          <a:ea typeface="+mn-ea"/>
                          <a:cs typeface="+mn-cs"/>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46612450"/>
                  </a:ext>
                </a:extLst>
              </a:tr>
              <a:tr h="493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Planning and </a:t>
                      </a:r>
                      <a:r>
                        <a:rPr lang="sv-SE" dirty="0" err="1"/>
                        <a:t>Development</a:t>
                      </a:r>
                      <a:r>
                        <a:rPr lang="sv-SE" dirty="0"/>
                        <a: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6105307"/>
                  </a:ext>
                </a:extLst>
              </a:tr>
            </a:tbl>
          </a:graphicData>
        </a:graphic>
      </p:graphicFrame>
    </p:spTree>
    <p:extLst>
      <p:ext uri="{BB962C8B-B14F-4D97-AF65-F5344CB8AC3E}">
        <p14:creationId xmlns:p14="http://schemas.microsoft.com/office/powerpoint/2010/main" val="3347561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t>Political committees</a:t>
            </a:r>
            <a:endParaRPr lang="sv-SE" i="1" dirty="0"/>
          </a:p>
        </p:txBody>
      </p:sp>
      <p:graphicFrame>
        <p:nvGraphicFramePr>
          <p:cNvPr id="5" name="Tabell 10">
            <a:extLst>
              <a:ext uri="{FF2B5EF4-FFF2-40B4-BE49-F238E27FC236}">
                <a16:creationId xmlns:a16="http://schemas.microsoft.com/office/drawing/2014/main" id="{9F40AC5D-5DF5-FB49-40E1-334F9282E42E}"/>
              </a:ext>
            </a:extLst>
          </p:cNvPr>
          <p:cNvGraphicFramePr>
            <a:graphicFrameLocks noGrp="1"/>
          </p:cNvGraphicFramePr>
          <p:nvPr>
            <p:extLst>
              <p:ext uri="{D42A27DB-BD31-4B8C-83A1-F6EECF244321}">
                <p14:modId xmlns:p14="http://schemas.microsoft.com/office/powerpoint/2010/main" val="3729771179"/>
              </p:ext>
            </p:extLst>
          </p:nvPr>
        </p:nvGraphicFramePr>
        <p:xfrm>
          <a:off x="676275" y="1971687"/>
          <a:ext cx="10025922" cy="3656675"/>
        </p:xfrm>
        <a:graphic>
          <a:graphicData uri="http://schemas.openxmlformats.org/drawingml/2006/table">
            <a:tbl>
              <a:tblPr firstRow="1" bandRow="1">
                <a:tableStyleId>{6E25E649-3F16-4E02-A733-19D2CDBF48F0}</a:tableStyleId>
              </a:tblPr>
              <a:tblGrid>
                <a:gridCol w="5044428">
                  <a:extLst>
                    <a:ext uri="{9D8B030D-6E8A-4147-A177-3AD203B41FA5}">
                      <a16:colId xmlns:a16="http://schemas.microsoft.com/office/drawing/2014/main" val="889375755"/>
                    </a:ext>
                  </a:extLst>
                </a:gridCol>
                <a:gridCol w="4981494">
                  <a:extLst>
                    <a:ext uri="{9D8B030D-6E8A-4147-A177-3AD203B41FA5}">
                      <a16:colId xmlns:a16="http://schemas.microsoft.com/office/drawing/2014/main" val="1375236634"/>
                    </a:ext>
                  </a:extLst>
                </a:gridCol>
              </a:tblGrid>
              <a:tr h="548775">
                <a:tc gridSpan="2">
                  <a:txBody>
                    <a:bodyPr/>
                    <a:lstStyle/>
                    <a:p>
                      <a:pPr marL="0" indent="0">
                        <a:buNone/>
                      </a:pPr>
                      <a:r>
                        <a:rPr lang="en-US" dirty="0"/>
                        <a:t>There are 12 committees:</a:t>
                      </a:r>
                      <a:endParaRPr lang="sv-SE" dirty="0"/>
                    </a:p>
                  </a:txBody>
                  <a:tcPr anchor="ctr">
                    <a:lnL>
                      <a:noFill/>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buNone/>
                      </a:pPr>
                      <a:endParaRPr lang="sv-SE" dirty="0"/>
                    </a:p>
                  </a:txBody>
                  <a:tcPr anchor="ctr">
                    <a:lnL w="12700" cap="flat" cmpd="sng" algn="ctr">
                      <a:no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973029"/>
                  </a:ext>
                </a:extLst>
              </a:tr>
              <a:tr h="493564">
                <a:tc>
                  <a:txBody>
                    <a:bodyPr/>
                    <a:lstStyle/>
                    <a:p>
                      <a:r>
                        <a:rPr lang="sv-SE" dirty="0" err="1"/>
                        <a:t>Election</a:t>
                      </a:r>
                      <a:r>
                        <a:rPr lang="sv-SE" dirty="0"/>
                        <a: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Accessibility</a:t>
                      </a:r>
                      <a:r>
                        <a:rPr lang="sv-SE" dirty="0"/>
                        <a:t> Support </a:t>
                      </a:r>
                      <a:r>
                        <a:rPr lang="sv-SE" dirty="0" err="1"/>
                        <a:t>Committee</a:t>
                      </a:r>
                      <a:r>
                        <a:rPr lang="sv-SE" dirty="0"/>
                        <a:t>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48649477"/>
                  </a:ext>
                </a:extLst>
              </a:tr>
              <a:tr h="493564">
                <a:tc>
                  <a:txBody>
                    <a:bodyPr/>
                    <a:lstStyle/>
                    <a:p>
                      <a:r>
                        <a:rPr lang="sv-SE" dirty="0" err="1"/>
                        <a:t>Custodian</a:t>
                      </a:r>
                      <a:r>
                        <a:rPr lang="sv-SE" dirty="0"/>
                        <a: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Eldercare</a:t>
                      </a:r>
                      <a:r>
                        <a:rPr lang="sv-SE" dirty="0"/>
                        <a:t> </a:t>
                      </a:r>
                      <a:r>
                        <a:rPr lang="sv-SE" dirty="0" err="1"/>
                        <a:t>Committee</a:t>
                      </a:r>
                      <a:r>
                        <a:rPr lang="sv-SE" dirty="0"/>
                        <a:t>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8262831"/>
                  </a:ext>
                </a:extLst>
              </a:tr>
              <a:tr h="493564">
                <a:tc>
                  <a:txBody>
                    <a:bodyPr/>
                    <a:lstStyle/>
                    <a:p>
                      <a:r>
                        <a:rPr lang="sv-SE" dirty="0" err="1"/>
                        <a:t>Crisis</a:t>
                      </a:r>
                      <a:r>
                        <a:rPr lang="sv-SE" dirty="0"/>
                        <a:t> Management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Environmental Health and Protection Committee </a:t>
                      </a:r>
                      <a:endParaRPr lang="sv-SE"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6273386"/>
                  </a:ext>
                </a:extLst>
              </a:tr>
              <a:tr h="493564">
                <a:tc>
                  <a:txBody>
                    <a:bodyPr/>
                    <a:lstStyle/>
                    <a:p>
                      <a:r>
                        <a:rPr lang="sv-SE" dirty="0"/>
                        <a:t>Children and </a:t>
                      </a:r>
                      <a:r>
                        <a:rPr lang="sv-SE" dirty="0" err="1"/>
                        <a:t>Schools</a:t>
                      </a:r>
                      <a:r>
                        <a:rPr lang="sv-SE" dirty="0"/>
                        <a:t> </a:t>
                      </a:r>
                      <a:r>
                        <a:rPr lang="sv-SE" dirty="0" err="1"/>
                        <a:t>Committee</a:t>
                      </a:r>
                      <a:r>
                        <a:rPr lang="sv-SE" dirty="0"/>
                        <a: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Planning and </a:t>
                      </a:r>
                      <a:r>
                        <a:rPr lang="sv-SE" dirty="0" err="1"/>
                        <a:t>Development</a:t>
                      </a:r>
                      <a:r>
                        <a:rPr lang="sv-SE" dirty="0"/>
                        <a:t> </a:t>
                      </a:r>
                      <a:r>
                        <a:rPr lang="sv-SE" dirty="0" err="1"/>
                        <a:t>Committee</a:t>
                      </a:r>
                      <a:r>
                        <a:rPr lang="sv-SE" dirty="0"/>
                        <a:t>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46612450"/>
                  </a:ext>
                </a:extLst>
              </a:tr>
              <a:tr h="493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 and </a:t>
                      </a:r>
                      <a:r>
                        <a:rPr lang="en-US" dirty="0" err="1"/>
                        <a:t>Labour</a:t>
                      </a:r>
                      <a:r>
                        <a:rPr lang="en-US" dirty="0"/>
                        <a:t> Market Committee </a:t>
                      </a:r>
                      <a:endParaRPr lang="sv-SE"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Public Works </a:t>
                      </a:r>
                      <a:r>
                        <a:rPr lang="sv-SE" dirty="0" err="1"/>
                        <a:t>Committee</a:t>
                      </a:r>
                      <a:r>
                        <a:rPr lang="sv-SE" dirty="0"/>
                        <a:t>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41563835"/>
                  </a:ext>
                </a:extLst>
              </a:tr>
              <a:tr h="493564">
                <a:tc>
                  <a:txBody>
                    <a:bodyPr/>
                    <a:lstStyle/>
                    <a:p>
                      <a:r>
                        <a:rPr lang="en-US" dirty="0"/>
                        <a:t>Individual and Family Welfare Committee </a:t>
                      </a:r>
                      <a:endParaRPr lang="sv-SE"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Leisure and Cultural Services Committee </a:t>
                      </a:r>
                      <a:endParaRPr lang="sv-SE"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6105307"/>
                  </a:ext>
                </a:extLst>
              </a:tr>
            </a:tbl>
          </a:graphicData>
        </a:graphic>
      </p:graphicFrame>
    </p:spTree>
    <p:extLst>
      <p:ext uri="{BB962C8B-B14F-4D97-AF65-F5344CB8AC3E}">
        <p14:creationId xmlns:p14="http://schemas.microsoft.com/office/powerpoint/2010/main" val="107435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Eight</a:t>
            </a:r>
            <a:r>
              <a:rPr lang="sv-SE" dirty="0"/>
              <a:t> </a:t>
            </a:r>
            <a:r>
              <a:rPr lang="sv-SE" dirty="0" err="1"/>
              <a:t>Executive</a:t>
            </a:r>
            <a:r>
              <a:rPr lang="sv-SE" dirty="0"/>
              <a:t> </a:t>
            </a:r>
            <a:r>
              <a:rPr lang="sv-SE" dirty="0" err="1"/>
              <a:t>Departments</a:t>
            </a:r>
            <a:endParaRPr lang="sv-SE" dirty="0"/>
          </a:p>
        </p:txBody>
      </p:sp>
      <p:sp>
        <p:nvSpPr>
          <p:cNvPr id="3" name="Platshållare för text 2"/>
          <p:cNvSpPr>
            <a:spLocks noGrp="1"/>
          </p:cNvSpPr>
          <p:nvPr>
            <p:ph type="body" idx="13"/>
          </p:nvPr>
        </p:nvSpPr>
        <p:spPr>
          <a:xfrm>
            <a:off x="676275" y="1665373"/>
            <a:ext cx="10823574" cy="288926"/>
          </a:xfrm>
        </p:spPr>
        <p:txBody>
          <a:bodyPr/>
          <a:lstStyle/>
          <a:p>
            <a:r>
              <a:rPr lang="sv-SE" dirty="0"/>
              <a:t>– </a:t>
            </a:r>
            <a:r>
              <a:rPr lang="sv-SE" dirty="0" err="1"/>
              <a:t>with</a:t>
            </a:r>
            <a:r>
              <a:rPr lang="sv-SE" dirty="0"/>
              <a:t> a total </a:t>
            </a:r>
            <a:r>
              <a:rPr lang="sv-SE" dirty="0" err="1"/>
              <a:t>of</a:t>
            </a:r>
            <a:r>
              <a:rPr lang="sv-SE" dirty="0"/>
              <a:t> 12,400 </a:t>
            </a:r>
            <a:r>
              <a:rPr lang="sv-SE" dirty="0" err="1"/>
              <a:t>employees</a:t>
            </a:r>
            <a:endParaRPr lang="sv-SE" dirty="0"/>
          </a:p>
        </p:txBody>
      </p:sp>
      <p:sp>
        <p:nvSpPr>
          <p:cNvPr id="5" name="Platshållare för datum 4"/>
          <p:cNvSpPr>
            <a:spLocks noGrp="1"/>
          </p:cNvSpPr>
          <p:nvPr>
            <p:ph type="dt" sz="half" idx="10"/>
          </p:nvPr>
        </p:nvSpPr>
        <p:spPr/>
        <p:txBody>
          <a:bodyPr/>
          <a:lstStyle/>
          <a:p>
            <a:fld id="{281E2F80-ABB7-4A6B-8A3E-4465A3304837}" type="datetime1">
              <a:rPr lang="sv-SE" smtClean="0"/>
              <a:t>2025-04-24</a:t>
            </a:fld>
            <a:endParaRPr lang="sv-SE" dirty="0"/>
          </a:p>
        </p:txBody>
      </p:sp>
      <p:sp>
        <p:nvSpPr>
          <p:cNvPr id="20" name="textruta 19">
            <a:extLst>
              <a:ext uri="{C183D7F6-B498-43B3-948B-1728B52AA6E4}">
                <adec:decorative xmlns:adec="http://schemas.microsoft.com/office/drawing/2017/decorative" val="1"/>
              </a:ext>
            </a:extLst>
          </p:cNvPr>
          <p:cNvSpPr txBox="1"/>
          <p:nvPr/>
        </p:nvSpPr>
        <p:spPr>
          <a:xfrm>
            <a:off x="737497" y="2091813"/>
            <a:ext cx="5358503" cy="900000"/>
          </a:xfrm>
          <a:prstGeom prst="rect">
            <a:avLst/>
          </a:prstGeom>
          <a:solidFill>
            <a:schemeClr val="accent1"/>
          </a:solidFill>
          <a:ln w="63500">
            <a:solidFill>
              <a:schemeClr val="bg1"/>
            </a:solidFill>
          </a:ln>
        </p:spPr>
        <p:txBody>
          <a:bodyPr wrap="square" lIns="0" tIns="0" rIns="0" bIns="0" rtlCol="0" anchor="ctr">
            <a:spAutoFit/>
          </a:bodyPr>
          <a:lstStyle/>
          <a:p>
            <a:pPr algn="ctr"/>
            <a:r>
              <a:rPr lang="en-US" sz="2000" b="1" dirty="0">
                <a:solidFill>
                  <a:schemeClr val="bg1"/>
                </a:solidFill>
              </a:rPr>
              <a:t>Leisure and Culture Department </a:t>
            </a:r>
          </a:p>
          <a:p>
            <a:pPr algn="ctr"/>
            <a:r>
              <a:rPr lang="sv-SE" dirty="0">
                <a:solidFill>
                  <a:schemeClr val="bg1"/>
                </a:solidFill>
              </a:rPr>
              <a:t>– 250 </a:t>
            </a:r>
            <a:r>
              <a:rPr lang="sv-SE" dirty="0" err="1">
                <a:solidFill>
                  <a:schemeClr val="bg1"/>
                </a:solidFill>
              </a:rPr>
              <a:t>employees</a:t>
            </a:r>
            <a:endParaRPr lang="sv-SE" dirty="0">
              <a:solidFill>
                <a:schemeClr val="bg1"/>
              </a:solidFill>
            </a:endParaRPr>
          </a:p>
        </p:txBody>
      </p:sp>
      <p:sp>
        <p:nvSpPr>
          <p:cNvPr id="22" name="textruta 21">
            <a:extLst>
              <a:ext uri="{C183D7F6-B498-43B3-948B-1728B52AA6E4}">
                <adec:decorative xmlns:adec="http://schemas.microsoft.com/office/drawing/2017/decorative" val="1"/>
              </a:ext>
            </a:extLst>
          </p:cNvPr>
          <p:cNvSpPr txBox="1"/>
          <p:nvPr/>
        </p:nvSpPr>
        <p:spPr>
          <a:xfrm>
            <a:off x="752400" y="2995783"/>
            <a:ext cx="5358503" cy="900000"/>
          </a:xfrm>
          <a:prstGeom prst="rect">
            <a:avLst/>
          </a:prstGeom>
          <a:solidFill>
            <a:schemeClr val="accent1"/>
          </a:solidFill>
          <a:ln w="63500">
            <a:solidFill>
              <a:schemeClr val="bg1"/>
            </a:solidFill>
          </a:ln>
        </p:spPr>
        <p:txBody>
          <a:bodyPr wrap="square" lIns="0" tIns="0" rIns="0" bIns="0" rtlCol="0" anchor="ctr">
            <a:spAutoFit/>
          </a:bodyPr>
          <a:lstStyle/>
          <a:p>
            <a:pPr algn="ctr"/>
            <a:r>
              <a:rPr lang="en-US" sz="2000" b="1" dirty="0">
                <a:solidFill>
                  <a:schemeClr val="bg1"/>
                </a:solidFill>
              </a:rPr>
              <a:t>Environmental Health and Protection Department </a:t>
            </a:r>
            <a:r>
              <a:rPr lang="sv-SE" dirty="0">
                <a:solidFill>
                  <a:schemeClr val="bg1"/>
                </a:solidFill>
              </a:rPr>
              <a:t>– 50 </a:t>
            </a:r>
            <a:r>
              <a:rPr lang="sv-SE" dirty="0" err="1">
                <a:solidFill>
                  <a:schemeClr val="bg1"/>
                </a:solidFill>
              </a:rPr>
              <a:t>employees</a:t>
            </a:r>
            <a:endParaRPr lang="sv-SE" dirty="0">
              <a:solidFill>
                <a:schemeClr val="bg1"/>
              </a:solidFill>
            </a:endParaRPr>
          </a:p>
        </p:txBody>
      </p:sp>
      <p:sp>
        <p:nvSpPr>
          <p:cNvPr id="23" name="textruta 22">
            <a:extLst>
              <a:ext uri="{C183D7F6-B498-43B3-948B-1728B52AA6E4}">
                <adec:decorative xmlns:adec="http://schemas.microsoft.com/office/drawing/2017/decorative" val="1"/>
              </a:ext>
            </a:extLst>
          </p:cNvPr>
          <p:cNvSpPr txBox="1"/>
          <p:nvPr/>
        </p:nvSpPr>
        <p:spPr>
          <a:xfrm>
            <a:off x="752400" y="3895783"/>
            <a:ext cx="5358503" cy="900000"/>
          </a:xfrm>
          <a:prstGeom prst="rect">
            <a:avLst/>
          </a:prstGeom>
          <a:solidFill>
            <a:schemeClr val="accent1"/>
          </a:solidFill>
          <a:ln w="63500">
            <a:solidFill>
              <a:schemeClr val="bg1"/>
            </a:solidFill>
          </a:ln>
        </p:spPr>
        <p:txBody>
          <a:bodyPr wrap="square" lIns="0" tIns="0" rIns="0" bIns="0" rtlCol="0" anchor="ctr">
            <a:spAutoFit/>
          </a:bodyPr>
          <a:lstStyle/>
          <a:p>
            <a:pPr algn="ctr"/>
            <a:r>
              <a:rPr lang="sv-SE" sz="2000" b="1" dirty="0" err="1">
                <a:solidFill>
                  <a:schemeClr val="bg1"/>
                </a:solidFill>
              </a:rPr>
              <a:t>Fire</a:t>
            </a:r>
            <a:r>
              <a:rPr lang="sv-SE" sz="2000" b="1" dirty="0">
                <a:solidFill>
                  <a:schemeClr val="bg1"/>
                </a:solidFill>
              </a:rPr>
              <a:t> and </a:t>
            </a:r>
            <a:r>
              <a:rPr lang="sv-SE" sz="2000" b="1" dirty="0" err="1">
                <a:solidFill>
                  <a:schemeClr val="bg1"/>
                </a:solidFill>
              </a:rPr>
              <a:t>Rescue</a:t>
            </a:r>
            <a:r>
              <a:rPr lang="sv-SE" sz="2000" b="1" dirty="0">
                <a:solidFill>
                  <a:schemeClr val="bg1"/>
                </a:solidFill>
              </a:rPr>
              <a:t> Service  </a:t>
            </a:r>
          </a:p>
          <a:p>
            <a:pPr algn="ctr"/>
            <a:r>
              <a:rPr lang="sv-SE" dirty="0">
                <a:solidFill>
                  <a:schemeClr val="bg1"/>
                </a:solidFill>
              </a:rPr>
              <a:t>– 200 </a:t>
            </a:r>
            <a:r>
              <a:rPr lang="sv-SE" dirty="0" err="1">
                <a:solidFill>
                  <a:schemeClr val="bg1"/>
                </a:solidFill>
              </a:rPr>
              <a:t>employees</a:t>
            </a:r>
            <a:r>
              <a:rPr lang="sv-SE" dirty="0">
                <a:solidFill>
                  <a:schemeClr val="bg1"/>
                </a:solidFill>
              </a:rPr>
              <a:t> </a:t>
            </a:r>
          </a:p>
        </p:txBody>
      </p:sp>
      <p:sp>
        <p:nvSpPr>
          <p:cNvPr id="24" name="textruta 23">
            <a:extLst>
              <a:ext uri="{C183D7F6-B498-43B3-948B-1728B52AA6E4}">
                <adec:decorative xmlns:adec="http://schemas.microsoft.com/office/drawing/2017/decorative" val="1"/>
              </a:ext>
            </a:extLst>
          </p:cNvPr>
          <p:cNvSpPr txBox="1"/>
          <p:nvPr/>
        </p:nvSpPr>
        <p:spPr>
          <a:xfrm>
            <a:off x="752400" y="4791812"/>
            <a:ext cx="5358503" cy="907941"/>
          </a:xfrm>
          <a:prstGeom prst="rect">
            <a:avLst/>
          </a:prstGeom>
          <a:solidFill>
            <a:schemeClr val="accent1"/>
          </a:solidFill>
          <a:ln w="63500">
            <a:solidFill>
              <a:schemeClr val="bg1"/>
            </a:solidFill>
          </a:ln>
        </p:spPr>
        <p:txBody>
          <a:bodyPr wrap="square" lIns="0" tIns="0" rIns="0" bIns="0" rtlCol="0" anchor="ctr">
            <a:spAutoFit/>
          </a:bodyPr>
          <a:lstStyle/>
          <a:p>
            <a:pPr algn="ctr"/>
            <a:endParaRPr lang="sv-SE" sz="900" b="1" dirty="0">
              <a:solidFill>
                <a:schemeClr val="bg1"/>
              </a:solidFill>
            </a:endParaRPr>
          </a:p>
          <a:p>
            <a:pPr algn="ctr"/>
            <a:r>
              <a:rPr lang="sv-SE" sz="2000" b="1" dirty="0">
                <a:solidFill>
                  <a:schemeClr val="bg1"/>
                </a:solidFill>
              </a:rPr>
              <a:t>Social Services </a:t>
            </a:r>
            <a:r>
              <a:rPr lang="sv-SE" sz="2000" b="1" dirty="0" err="1">
                <a:solidFill>
                  <a:schemeClr val="bg1"/>
                </a:solidFill>
              </a:rPr>
              <a:t>Department</a:t>
            </a:r>
            <a:r>
              <a:rPr lang="sv-SE" sz="2000" b="1" dirty="0">
                <a:solidFill>
                  <a:schemeClr val="bg1"/>
                </a:solidFill>
              </a:rPr>
              <a:t>  </a:t>
            </a:r>
          </a:p>
          <a:p>
            <a:pPr algn="ctr"/>
            <a:r>
              <a:rPr lang="sv-SE" dirty="0">
                <a:solidFill>
                  <a:schemeClr val="bg1"/>
                </a:solidFill>
              </a:rPr>
              <a:t>– 5 300 </a:t>
            </a:r>
            <a:r>
              <a:rPr lang="sv-SE" dirty="0" err="1">
                <a:solidFill>
                  <a:schemeClr val="bg1"/>
                </a:solidFill>
              </a:rPr>
              <a:t>employees</a:t>
            </a:r>
            <a:endParaRPr lang="sv-SE" dirty="0">
              <a:solidFill>
                <a:schemeClr val="bg1"/>
              </a:solidFill>
            </a:endParaRPr>
          </a:p>
          <a:p>
            <a:pPr algn="ctr"/>
            <a:endParaRPr lang="sv-SE" sz="1200" dirty="0">
              <a:solidFill>
                <a:schemeClr val="bg1"/>
              </a:solidFill>
            </a:endParaRPr>
          </a:p>
        </p:txBody>
      </p:sp>
      <p:sp>
        <p:nvSpPr>
          <p:cNvPr id="25" name="textruta 24">
            <a:extLst>
              <a:ext uri="{C183D7F6-B498-43B3-948B-1728B52AA6E4}">
                <adec:decorative xmlns:adec="http://schemas.microsoft.com/office/drawing/2017/decorative" val="1"/>
              </a:ext>
            </a:extLst>
          </p:cNvPr>
          <p:cNvSpPr txBox="1"/>
          <p:nvPr/>
        </p:nvSpPr>
        <p:spPr>
          <a:xfrm>
            <a:off x="6102000" y="2085025"/>
            <a:ext cx="5358503" cy="900000"/>
          </a:xfrm>
          <a:prstGeom prst="rect">
            <a:avLst/>
          </a:prstGeom>
          <a:solidFill>
            <a:schemeClr val="accent1"/>
          </a:solidFill>
          <a:ln w="63500">
            <a:solidFill>
              <a:schemeClr val="bg1"/>
            </a:solidFill>
          </a:ln>
        </p:spPr>
        <p:txBody>
          <a:bodyPr wrap="square" lIns="0" tIns="0" rIns="0" bIns="0" rtlCol="0" anchor="ctr">
            <a:spAutoFit/>
          </a:bodyPr>
          <a:lstStyle/>
          <a:p>
            <a:pPr algn="ctr"/>
            <a:r>
              <a:rPr lang="sv-SE" sz="2000" b="1" dirty="0">
                <a:solidFill>
                  <a:schemeClr val="bg1"/>
                </a:solidFill>
              </a:rPr>
              <a:t>Planning and </a:t>
            </a:r>
            <a:r>
              <a:rPr lang="sv-SE" sz="2000" b="1" dirty="0" err="1">
                <a:solidFill>
                  <a:schemeClr val="bg1"/>
                </a:solidFill>
              </a:rPr>
              <a:t>Development</a:t>
            </a:r>
            <a:r>
              <a:rPr lang="sv-SE" sz="2000" b="1" dirty="0">
                <a:solidFill>
                  <a:schemeClr val="bg1"/>
                </a:solidFill>
              </a:rPr>
              <a:t> </a:t>
            </a:r>
            <a:r>
              <a:rPr lang="sv-SE" sz="2000" b="1" dirty="0" err="1">
                <a:solidFill>
                  <a:schemeClr val="bg1"/>
                </a:solidFill>
              </a:rPr>
              <a:t>Department</a:t>
            </a:r>
            <a:r>
              <a:rPr lang="sv-SE" sz="2000" b="1" dirty="0">
                <a:solidFill>
                  <a:schemeClr val="bg1"/>
                </a:solidFill>
              </a:rPr>
              <a:t>  </a:t>
            </a:r>
          </a:p>
          <a:p>
            <a:pPr algn="ctr"/>
            <a:r>
              <a:rPr lang="sv-SE" dirty="0">
                <a:solidFill>
                  <a:schemeClr val="bg1"/>
                </a:solidFill>
              </a:rPr>
              <a:t>– 100 </a:t>
            </a:r>
            <a:r>
              <a:rPr lang="sv-SE" dirty="0" err="1">
                <a:solidFill>
                  <a:schemeClr val="bg1"/>
                </a:solidFill>
              </a:rPr>
              <a:t>employees</a:t>
            </a:r>
            <a:endParaRPr lang="sv-SE" dirty="0">
              <a:solidFill>
                <a:schemeClr val="bg1"/>
              </a:solidFill>
            </a:endParaRPr>
          </a:p>
        </p:txBody>
      </p:sp>
      <p:sp>
        <p:nvSpPr>
          <p:cNvPr id="26" name="textruta 25">
            <a:extLst>
              <a:ext uri="{C183D7F6-B498-43B3-948B-1728B52AA6E4}">
                <adec:decorative xmlns:adec="http://schemas.microsoft.com/office/drawing/2017/decorative" val="1"/>
              </a:ext>
            </a:extLst>
          </p:cNvPr>
          <p:cNvSpPr txBox="1"/>
          <p:nvPr/>
        </p:nvSpPr>
        <p:spPr>
          <a:xfrm>
            <a:off x="6102000" y="2991754"/>
            <a:ext cx="5358503" cy="900000"/>
          </a:xfrm>
          <a:prstGeom prst="rect">
            <a:avLst/>
          </a:prstGeom>
          <a:solidFill>
            <a:schemeClr val="accent1"/>
          </a:solidFill>
          <a:ln w="63500">
            <a:solidFill>
              <a:schemeClr val="bg1"/>
            </a:solidFill>
          </a:ln>
        </p:spPr>
        <p:txBody>
          <a:bodyPr wrap="square" lIns="0" tIns="0" rIns="0" bIns="0" rtlCol="0" anchor="ctr">
            <a:spAutoFit/>
          </a:bodyPr>
          <a:lstStyle/>
          <a:p>
            <a:pPr lvl="0" algn="ctr">
              <a:defRPr/>
            </a:pPr>
            <a:r>
              <a:rPr lang="sv-SE" sz="2000" b="1" dirty="0">
                <a:solidFill>
                  <a:schemeClr val="bg1"/>
                </a:solidFill>
              </a:rPr>
              <a:t>Central Administration Office </a:t>
            </a:r>
            <a:r>
              <a:rPr lang="sv-SE" sz="2400" b="1" dirty="0">
                <a:solidFill>
                  <a:schemeClr val="bg1"/>
                </a:solidFill>
              </a:rPr>
              <a:t>  </a:t>
            </a:r>
          </a:p>
          <a:p>
            <a:pPr lvl="0" algn="ctr">
              <a:defRPr/>
            </a:pPr>
            <a:r>
              <a:rPr lang="sv-SE" dirty="0">
                <a:solidFill>
                  <a:schemeClr val="bg1"/>
                </a:solidFill>
              </a:rPr>
              <a:t>– 300 </a:t>
            </a:r>
            <a:r>
              <a:rPr lang="sv-SE" dirty="0" err="1">
                <a:solidFill>
                  <a:schemeClr val="bg1"/>
                </a:solidFill>
              </a:rPr>
              <a:t>employees</a:t>
            </a:r>
            <a:endParaRPr lang="sv-SE" dirty="0">
              <a:solidFill>
                <a:schemeClr val="bg1"/>
              </a:solidFill>
            </a:endParaRPr>
          </a:p>
        </p:txBody>
      </p:sp>
      <p:sp>
        <p:nvSpPr>
          <p:cNvPr id="27" name="textruta 26">
            <a:extLst>
              <a:ext uri="{C183D7F6-B498-43B3-948B-1728B52AA6E4}">
                <adec:decorative xmlns:adec="http://schemas.microsoft.com/office/drawing/2017/decorative" val="1"/>
              </a:ext>
            </a:extLst>
          </p:cNvPr>
          <p:cNvSpPr txBox="1"/>
          <p:nvPr/>
        </p:nvSpPr>
        <p:spPr>
          <a:xfrm>
            <a:off x="6102000" y="3899506"/>
            <a:ext cx="5358503" cy="892552"/>
          </a:xfrm>
          <a:prstGeom prst="rect">
            <a:avLst/>
          </a:prstGeom>
          <a:solidFill>
            <a:schemeClr val="accent1"/>
          </a:solidFill>
          <a:ln w="63500">
            <a:solidFill>
              <a:schemeClr val="bg1"/>
            </a:solidFill>
          </a:ln>
        </p:spPr>
        <p:txBody>
          <a:bodyPr wrap="square" lIns="0" tIns="0" rIns="0" bIns="0" rtlCol="0" anchor="ctr">
            <a:spAutoFit/>
          </a:bodyPr>
          <a:lstStyle/>
          <a:p>
            <a:pPr algn="ctr"/>
            <a:endParaRPr lang="sv-SE" sz="800" b="1" dirty="0">
              <a:solidFill>
                <a:schemeClr val="bg1"/>
              </a:solidFill>
            </a:endParaRPr>
          </a:p>
          <a:p>
            <a:pPr algn="ctr"/>
            <a:r>
              <a:rPr lang="sv-SE" sz="2000" b="1" dirty="0" err="1">
                <a:solidFill>
                  <a:schemeClr val="bg1"/>
                </a:solidFill>
              </a:rPr>
              <a:t>Technical</a:t>
            </a:r>
            <a:r>
              <a:rPr lang="sv-SE" sz="2000" b="1" dirty="0">
                <a:solidFill>
                  <a:schemeClr val="bg1"/>
                </a:solidFill>
              </a:rPr>
              <a:t> services </a:t>
            </a:r>
            <a:r>
              <a:rPr lang="sv-SE" sz="2000" b="1" dirty="0" err="1">
                <a:solidFill>
                  <a:schemeClr val="bg1"/>
                </a:solidFill>
              </a:rPr>
              <a:t>department</a:t>
            </a:r>
            <a:r>
              <a:rPr lang="sv-SE" sz="2000" b="1" dirty="0">
                <a:solidFill>
                  <a:schemeClr val="bg1"/>
                </a:solidFill>
              </a:rPr>
              <a:t> </a:t>
            </a:r>
          </a:p>
          <a:p>
            <a:pPr algn="ctr"/>
            <a:r>
              <a:rPr lang="sv-SE" dirty="0">
                <a:solidFill>
                  <a:schemeClr val="bg1"/>
                </a:solidFill>
              </a:rPr>
              <a:t>– 900 </a:t>
            </a:r>
            <a:r>
              <a:rPr lang="sv-SE" dirty="0" err="1">
                <a:solidFill>
                  <a:schemeClr val="bg1"/>
                </a:solidFill>
              </a:rPr>
              <a:t>employees</a:t>
            </a:r>
            <a:endParaRPr lang="sv-SE" dirty="0">
              <a:solidFill>
                <a:schemeClr val="bg1"/>
              </a:solidFill>
            </a:endParaRPr>
          </a:p>
          <a:p>
            <a:pPr algn="ctr"/>
            <a:endParaRPr lang="sv-SE" sz="1200" dirty="0">
              <a:solidFill>
                <a:schemeClr val="bg1"/>
              </a:solidFill>
            </a:endParaRPr>
          </a:p>
        </p:txBody>
      </p:sp>
      <p:sp>
        <p:nvSpPr>
          <p:cNvPr id="28" name="textruta 27">
            <a:extLst>
              <a:ext uri="{C183D7F6-B498-43B3-948B-1728B52AA6E4}">
                <adec:decorative xmlns:adec="http://schemas.microsoft.com/office/drawing/2017/decorative" val="1"/>
              </a:ext>
            </a:extLst>
          </p:cNvPr>
          <p:cNvSpPr txBox="1"/>
          <p:nvPr/>
        </p:nvSpPr>
        <p:spPr>
          <a:xfrm>
            <a:off x="6110903" y="4799506"/>
            <a:ext cx="5349600" cy="900000"/>
          </a:xfrm>
          <a:prstGeom prst="rect">
            <a:avLst/>
          </a:prstGeom>
          <a:solidFill>
            <a:schemeClr val="accent1"/>
          </a:solidFill>
          <a:ln w="63500">
            <a:solidFill>
              <a:schemeClr val="bg1"/>
            </a:solidFill>
          </a:ln>
        </p:spPr>
        <p:txBody>
          <a:bodyPr wrap="square" lIns="0" tIns="0" rIns="0" bIns="0" rtlCol="0" anchor="ctr">
            <a:spAutoFit/>
          </a:bodyPr>
          <a:lstStyle/>
          <a:p>
            <a:pPr algn="ctr"/>
            <a:r>
              <a:rPr lang="sv-SE" sz="2000" b="1" dirty="0" err="1">
                <a:solidFill>
                  <a:schemeClr val="bg1"/>
                </a:solidFill>
              </a:rPr>
              <a:t>Education</a:t>
            </a:r>
            <a:r>
              <a:rPr lang="sv-SE" sz="2000" b="1" dirty="0">
                <a:solidFill>
                  <a:schemeClr val="bg1"/>
                </a:solidFill>
              </a:rPr>
              <a:t> </a:t>
            </a:r>
            <a:r>
              <a:rPr lang="sv-SE" sz="2000" b="1" dirty="0" err="1">
                <a:solidFill>
                  <a:schemeClr val="bg1"/>
                </a:solidFill>
              </a:rPr>
              <a:t>Department</a:t>
            </a:r>
            <a:r>
              <a:rPr lang="sv-SE" sz="2000" b="1" dirty="0">
                <a:solidFill>
                  <a:schemeClr val="bg1"/>
                </a:solidFill>
              </a:rPr>
              <a:t>  </a:t>
            </a:r>
          </a:p>
          <a:p>
            <a:pPr algn="ctr"/>
            <a:r>
              <a:rPr lang="sv-SE" dirty="0">
                <a:solidFill>
                  <a:schemeClr val="bg1"/>
                </a:solidFill>
              </a:rPr>
              <a:t>– 5 350 </a:t>
            </a:r>
            <a:r>
              <a:rPr lang="sv-SE" dirty="0" err="1">
                <a:solidFill>
                  <a:schemeClr val="bg1"/>
                </a:solidFill>
              </a:rPr>
              <a:t>employees</a:t>
            </a:r>
            <a:endParaRPr lang="sv-SE" dirty="0">
              <a:solidFill>
                <a:schemeClr val="bg1"/>
              </a:solidFill>
            </a:endParaRPr>
          </a:p>
        </p:txBody>
      </p:sp>
    </p:spTree>
    <p:extLst>
      <p:ext uri="{BB962C8B-B14F-4D97-AF65-F5344CB8AC3E}">
        <p14:creationId xmlns:p14="http://schemas.microsoft.com/office/powerpoint/2010/main" val="2881191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tshållare för datum 2">
            <a:extLst>
              <a:ext uri="{C183D7F6-B498-43B3-948B-1728B52AA6E4}">
                <adec:decorative xmlns:adec="http://schemas.microsoft.com/office/drawing/2017/decorative" val="1"/>
              </a:ext>
            </a:extLst>
          </p:cNvPr>
          <p:cNvSpPr>
            <a:spLocks noGrp="1"/>
          </p:cNvSpPr>
          <p:nvPr>
            <p:ph type="dt" sz="half" idx="10"/>
          </p:nvPr>
        </p:nvSpPr>
        <p:spPr/>
        <p:txBody>
          <a:bodyPr/>
          <a:lstStyle/>
          <a:p>
            <a:fld id="{1FCD3697-22FA-4400-B9D4-9F44870D9981}" type="datetime1">
              <a:rPr lang="sv-SE" smtClean="0"/>
              <a:t>2025-04-24</a:t>
            </a:fld>
            <a:endParaRPr lang="sv-SE" dirty="0"/>
          </a:p>
        </p:txBody>
      </p:sp>
      <p:cxnSp>
        <p:nvCxnSpPr>
          <p:cNvPr id="32" name="Rak koppling 31">
            <a:extLst>
              <a:ext uri="{C183D7F6-B498-43B3-948B-1728B52AA6E4}">
                <adec:decorative xmlns:adec="http://schemas.microsoft.com/office/drawing/2017/decorative" val="1"/>
              </a:ext>
            </a:extLst>
          </p:cNvPr>
          <p:cNvCxnSpPr/>
          <p:nvPr/>
        </p:nvCxnSpPr>
        <p:spPr>
          <a:xfrm>
            <a:off x="1462613" y="3353460"/>
            <a:ext cx="92673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C183D7F6-B498-43B3-948B-1728B52AA6E4}">
                <adec:decorative xmlns:adec="http://schemas.microsoft.com/office/drawing/2017/decorative" val="1"/>
              </a:ext>
            </a:extLst>
          </p:cNvPr>
          <p:cNvCxnSpPr/>
          <p:nvPr/>
        </p:nvCxnSpPr>
        <p:spPr>
          <a:xfrm>
            <a:off x="1460114" y="3332530"/>
            <a:ext cx="0" cy="13458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C183D7F6-B498-43B3-948B-1728B52AA6E4}">
                <adec:decorative xmlns:adec="http://schemas.microsoft.com/office/drawing/2017/decorative" val="1"/>
              </a:ext>
            </a:extLst>
          </p:cNvPr>
          <p:cNvCxnSpPr/>
          <p:nvPr/>
        </p:nvCxnSpPr>
        <p:spPr>
          <a:xfrm>
            <a:off x="3779031" y="3332530"/>
            <a:ext cx="0" cy="13458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C183D7F6-B498-43B3-948B-1728B52AA6E4}">
                <adec:decorative xmlns:adec="http://schemas.microsoft.com/office/drawing/2017/decorative" val="1"/>
              </a:ext>
            </a:extLst>
          </p:cNvPr>
          <p:cNvCxnSpPr/>
          <p:nvPr/>
        </p:nvCxnSpPr>
        <p:spPr>
          <a:xfrm>
            <a:off x="6096000" y="2083988"/>
            <a:ext cx="0" cy="17557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C183D7F6-B498-43B3-948B-1728B52AA6E4}">
                <adec:decorative xmlns:adec="http://schemas.microsoft.com/office/drawing/2017/decorative" val="1"/>
              </a:ext>
            </a:extLst>
          </p:cNvPr>
          <p:cNvCxnSpPr/>
          <p:nvPr/>
        </p:nvCxnSpPr>
        <p:spPr>
          <a:xfrm>
            <a:off x="8412969" y="3332530"/>
            <a:ext cx="0" cy="13458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C183D7F6-B498-43B3-948B-1728B52AA6E4}">
                <adec:decorative xmlns:adec="http://schemas.microsoft.com/office/drawing/2017/decorative" val="1"/>
              </a:ext>
            </a:extLst>
          </p:cNvPr>
          <p:cNvCxnSpPr/>
          <p:nvPr/>
        </p:nvCxnSpPr>
        <p:spPr>
          <a:xfrm>
            <a:off x="10721976" y="3332530"/>
            <a:ext cx="0" cy="13458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ubrik 1"/>
          <p:cNvSpPr>
            <a:spLocks noGrp="1"/>
          </p:cNvSpPr>
          <p:nvPr>
            <p:ph type="title"/>
          </p:nvPr>
        </p:nvSpPr>
        <p:spPr/>
        <p:txBody>
          <a:bodyPr/>
          <a:lstStyle/>
          <a:p>
            <a:r>
              <a:rPr lang="sv-SE" dirty="0"/>
              <a:t>Municipal </a:t>
            </a:r>
            <a:r>
              <a:rPr lang="sv-SE" dirty="0" err="1"/>
              <a:t>companies</a:t>
            </a:r>
            <a:endParaRPr lang="sv-SE" dirty="0"/>
          </a:p>
        </p:txBody>
      </p:sp>
      <p:sp>
        <p:nvSpPr>
          <p:cNvPr id="8" name="textruta 7" descr="Organisationsschema för kommunala bolag"/>
          <p:cNvSpPr txBox="1"/>
          <p:nvPr/>
        </p:nvSpPr>
        <p:spPr>
          <a:xfrm>
            <a:off x="4296000" y="1823820"/>
            <a:ext cx="3600000" cy="540000"/>
          </a:xfrm>
          <a:prstGeom prst="rect">
            <a:avLst/>
          </a:prstGeom>
          <a:solidFill>
            <a:schemeClr val="accent1"/>
          </a:solidFill>
          <a:ln w="63500">
            <a:solidFill>
              <a:schemeClr val="bg1"/>
            </a:solidFill>
          </a:ln>
        </p:spPr>
        <p:txBody>
          <a:bodyPr wrap="square" lIns="0" tIns="0" rIns="0" bIns="0" rtlCol="0" anchor="ctr">
            <a:spAutoFit/>
          </a:bodyPr>
          <a:lstStyle/>
          <a:p>
            <a:pPr algn="ctr"/>
            <a:r>
              <a:rPr lang="sv-SE" sz="2000" b="1" dirty="0" err="1">
                <a:solidFill>
                  <a:schemeClr val="bg1"/>
                </a:solidFill>
              </a:rPr>
              <a:t>Municipality</a:t>
            </a:r>
            <a:r>
              <a:rPr lang="sv-SE" sz="2000" b="1" dirty="0">
                <a:solidFill>
                  <a:schemeClr val="bg1"/>
                </a:solidFill>
              </a:rPr>
              <a:t> </a:t>
            </a:r>
            <a:r>
              <a:rPr lang="sv-SE" sz="2000" b="1" dirty="0" err="1">
                <a:solidFill>
                  <a:schemeClr val="bg1"/>
                </a:solidFill>
              </a:rPr>
              <a:t>of</a:t>
            </a:r>
            <a:r>
              <a:rPr lang="sv-SE" sz="2000" b="1" dirty="0">
                <a:solidFill>
                  <a:schemeClr val="bg1"/>
                </a:solidFill>
              </a:rPr>
              <a:t> Jönköping</a:t>
            </a:r>
          </a:p>
        </p:txBody>
      </p:sp>
      <p:sp>
        <p:nvSpPr>
          <p:cNvPr id="9" name="textruta 8" descr="Organisationsschema för kommunala bolag"/>
          <p:cNvSpPr txBox="1"/>
          <p:nvPr/>
        </p:nvSpPr>
        <p:spPr>
          <a:xfrm>
            <a:off x="4296000" y="2534838"/>
            <a:ext cx="3600000" cy="540000"/>
          </a:xfrm>
          <a:prstGeom prst="rect">
            <a:avLst/>
          </a:prstGeom>
          <a:solidFill>
            <a:schemeClr val="accent1"/>
          </a:solidFill>
          <a:ln w="63500">
            <a:solidFill>
              <a:schemeClr val="bg1"/>
            </a:solidFill>
          </a:ln>
        </p:spPr>
        <p:txBody>
          <a:bodyPr wrap="square" lIns="0" tIns="0" rIns="0" bIns="0" rtlCol="0" anchor="ctr">
            <a:spAutoFit/>
          </a:bodyPr>
          <a:lstStyle/>
          <a:p>
            <a:pPr algn="ctr"/>
            <a:r>
              <a:rPr lang="sv-SE" sz="2000" b="1" dirty="0">
                <a:solidFill>
                  <a:schemeClr val="bg1"/>
                </a:solidFill>
              </a:rPr>
              <a:t>Jönköpings Rådhus AB</a:t>
            </a:r>
          </a:p>
        </p:txBody>
      </p:sp>
      <p:sp>
        <p:nvSpPr>
          <p:cNvPr id="25" name="textruta 24" descr="Organisationsschema för kommunala bolag">
            <a:extLst>
              <a:ext uri="{C183D7F6-B498-43B3-948B-1728B52AA6E4}">
                <adec:decorative xmlns:adec="http://schemas.microsoft.com/office/drawing/2017/decorative" val="0"/>
              </a:ext>
            </a:extLst>
          </p:cNvPr>
          <p:cNvSpPr txBox="1">
            <a:spLocks/>
          </p:cNvSpPr>
          <p:nvPr/>
        </p:nvSpPr>
        <p:spPr>
          <a:xfrm>
            <a:off x="328613" y="3624564"/>
            <a:ext cx="2268000" cy="2016000"/>
          </a:xfrm>
          <a:prstGeom prst="rect">
            <a:avLst/>
          </a:prstGeom>
          <a:solidFill>
            <a:schemeClr val="bg1">
              <a:lumMod val="95000"/>
            </a:schemeClr>
          </a:solidFill>
          <a:ln w="63500">
            <a:solidFill>
              <a:schemeClr val="bg1"/>
            </a:solidFill>
          </a:ln>
        </p:spPr>
        <p:txBody>
          <a:bodyPr wrap="square" lIns="0" tIns="108000" rIns="0" bIns="0" rtlCol="0" anchor="t" anchorCtr="0">
            <a:spAutoFit/>
          </a:bodyPr>
          <a:lstStyle/>
          <a:p>
            <a:pPr algn="ctr"/>
            <a:r>
              <a:rPr lang="sv-SE" sz="1400" i="1" dirty="0"/>
              <a:t>Event </a:t>
            </a:r>
            <a:r>
              <a:rPr lang="sv-SE" sz="1400" i="1" dirty="0" err="1"/>
              <a:t>companies</a:t>
            </a:r>
            <a:endParaRPr lang="sv-SE" sz="1400" i="1" dirty="0"/>
          </a:p>
        </p:txBody>
      </p:sp>
      <p:sp>
        <p:nvSpPr>
          <p:cNvPr id="63" name="textruta 62" descr="Organisationsschema för kommunala bolag">
            <a:extLst>
              <a:ext uri="{C183D7F6-B498-43B3-948B-1728B52AA6E4}">
                <adec:decorative xmlns:adec="http://schemas.microsoft.com/office/drawing/2017/decorative" val="0"/>
              </a:ext>
            </a:extLst>
          </p:cNvPr>
          <p:cNvSpPr txBox="1"/>
          <p:nvPr/>
        </p:nvSpPr>
        <p:spPr>
          <a:xfrm>
            <a:off x="461475" y="4251664"/>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Destination </a:t>
            </a:r>
          </a:p>
          <a:p>
            <a:pPr algn="ctr"/>
            <a:r>
              <a:rPr lang="sv-SE" sz="1400" b="1" dirty="0">
                <a:solidFill>
                  <a:schemeClr val="bg1"/>
                </a:solidFill>
              </a:rPr>
              <a:t>Jönköping</a:t>
            </a:r>
          </a:p>
        </p:txBody>
      </p:sp>
      <p:sp>
        <p:nvSpPr>
          <p:cNvPr id="64" name="textruta 63" descr="Organisationsschema för kommunala bolag">
            <a:extLst>
              <a:ext uri="{C183D7F6-B498-43B3-948B-1728B52AA6E4}">
                <adec:decorative xmlns:adec="http://schemas.microsoft.com/office/drawing/2017/decorative" val="0"/>
              </a:ext>
            </a:extLst>
          </p:cNvPr>
          <p:cNvSpPr txBox="1"/>
          <p:nvPr/>
        </p:nvSpPr>
        <p:spPr>
          <a:xfrm>
            <a:off x="461475" y="4920330"/>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Elmia</a:t>
            </a:r>
          </a:p>
        </p:txBody>
      </p:sp>
      <p:sp>
        <p:nvSpPr>
          <p:cNvPr id="23" name="textruta 22" descr="Organisationsschema för kommunala bolag">
            <a:extLst>
              <a:ext uri="{C183D7F6-B498-43B3-948B-1728B52AA6E4}">
                <adec:decorative xmlns:adec="http://schemas.microsoft.com/office/drawing/2017/decorative" val="0"/>
              </a:ext>
            </a:extLst>
          </p:cNvPr>
          <p:cNvSpPr txBox="1">
            <a:spLocks/>
          </p:cNvSpPr>
          <p:nvPr/>
        </p:nvSpPr>
        <p:spPr>
          <a:xfrm>
            <a:off x="2645031" y="3624564"/>
            <a:ext cx="2268000" cy="2016000"/>
          </a:xfrm>
          <a:prstGeom prst="rect">
            <a:avLst/>
          </a:prstGeom>
          <a:solidFill>
            <a:schemeClr val="bg1">
              <a:lumMod val="95000"/>
            </a:schemeClr>
          </a:solidFill>
          <a:ln w="63500">
            <a:solidFill>
              <a:schemeClr val="bg1"/>
            </a:solidFill>
          </a:ln>
        </p:spPr>
        <p:txBody>
          <a:bodyPr wrap="square" lIns="0" tIns="108000" rIns="0" bIns="0" rtlCol="0" anchor="t" anchorCtr="0">
            <a:spAutoFit/>
          </a:bodyPr>
          <a:lstStyle/>
          <a:p>
            <a:pPr algn="ctr"/>
            <a:r>
              <a:rPr lang="sv-SE" sz="1400" i="1" dirty="0" err="1"/>
              <a:t>Housing</a:t>
            </a:r>
            <a:r>
              <a:rPr lang="sv-SE" sz="1400" i="1" dirty="0"/>
              <a:t> </a:t>
            </a:r>
            <a:r>
              <a:rPr lang="sv-SE" sz="1400" i="1" dirty="0" err="1"/>
              <a:t>companies</a:t>
            </a:r>
            <a:endParaRPr lang="sv-SE" sz="1400" i="1" dirty="0"/>
          </a:p>
        </p:txBody>
      </p:sp>
      <p:sp>
        <p:nvSpPr>
          <p:cNvPr id="61" name="textruta 60" descr="Organisationsschema för kommunala bolag">
            <a:extLst>
              <a:ext uri="{C183D7F6-B498-43B3-948B-1728B52AA6E4}">
                <adec:decorative xmlns:adec="http://schemas.microsoft.com/office/drawing/2017/decorative" val="0"/>
              </a:ext>
            </a:extLst>
          </p:cNvPr>
          <p:cNvSpPr txBox="1"/>
          <p:nvPr/>
        </p:nvSpPr>
        <p:spPr>
          <a:xfrm>
            <a:off x="2778443" y="4247886"/>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err="1">
                <a:solidFill>
                  <a:schemeClr val="bg1"/>
                </a:solidFill>
              </a:rPr>
              <a:t>Junehem</a:t>
            </a:r>
            <a:endParaRPr lang="sv-SE" sz="1400" b="1" dirty="0">
              <a:solidFill>
                <a:schemeClr val="bg1"/>
              </a:solidFill>
            </a:endParaRPr>
          </a:p>
        </p:txBody>
      </p:sp>
      <p:sp>
        <p:nvSpPr>
          <p:cNvPr id="62" name="textruta 61" descr="Organisationsschema för kommunala bolag">
            <a:extLst>
              <a:ext uri="{C183D7F6-B498-43B3-948B-1728B52AA6E4}">
                <adec:decorative xmlns:adec="http://schemas.microsoft.com/office/drawing/2017/decorative" val="0"/>
              </a:ext>
            </a:extLst>
          </p:cNvPr>
          <p:cNvSpPr txBox="1"/>
          <p:nvPr/>
        </p:nvSpPr>
        <p:spPr>
          <a:xfrm>
            <a:off x="2778443" y="4913586"/>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Vätterhem</a:t>
            </a:r>
          </a:p>
        </p:txBody>
      </p:sp>
      <p:sp>
        <p:nvSpPr>
          <p:cNvPr id="11" name="textruta 10" descr="Organisationsschema för kommunala bolag">
            <a:extLst>
              <a:ext uri="{C183D7F6-B498-43B3-948B-1728B52AA6E4}">
                <adec:decorative xmlns:adec="http://schemas.microsoft.com/office/drawing/2017/decorative" val="0"/>
              </a:ext>
            </a:extLst>
          </p:cNvPr>
          <p:cNvSpPr txBox="1">
            <a:spLocks/>
          </p:cNvSpPr>
          <p:nvPr/>
        </p:nvSpPr>
        <p:spPr>
          <a:xfrm>
            <a:off x="4962000" y="3624564"/>
            <a:ext cx="2268000" cy="2016000"/>
          </a:xfrm>
          <a:prstGeom prst="rect">
            <a:avLst/>
          </a:prstGeom>
          <a:solidFill>
            <a:schemeClr val="bg1">
              <a:lumMod val="95000"/>
            </a:schemeClr>
          </a:solidFill>
          <a:ln w="63500">
            <a:solidFill>
              <a:schemeClr val="bg1"/>
            </a:solidFill>
          </a:ln>
        </p:spPr>
        <p:txBody>
          <a:bodyPr wrap="square" lIns="0" tIns="108000" rIns="0" bIns="0" rtlCol="0" anchor="t" anchorCtr="0">
            <a:spAutoFit/>
          </a:bodyPr>
          <a:lstStyle/>
          <a:p>
            <a:pPr algn="ctr"/>
            <a:r>
              <a:rPr lang="sv-SE" sz="1400" i="1" dirty="0"/>
              <a:t>Energy and </a:t>
            </a:r>
            <a:r>
              <a:rPr lang="sv-SE" sz="1400" i="1" dirty="0" err="1"/>
              <a:t>waste</a:t>
            </a:r>
            <a:r>
              <a:rPr lang="sv-SE" sz="1400" i="1" dirty="0"/>
              <a:t> management </a:t>
            </a:r>
            <a:r>
              <a:rPr lang="sv-SE" sz="1400" i="1" dirty="0" err="1"/>
              <a:t>companies</a:t>
            </a:r>
            <a:endParaRPr lang="sv-SE" sz="1400" i="1" dirty="0"/>
          </a:p>
        </p:txBody>
      </p:sp>
      <p:sp>
        <p:nvSpPr>
          <p:cNvPr id="57" name="textruta 56" descr="Organisationsschema för kommunala bolag">
            <a:extLst>
              <a:ext uri="{C183D7F6-B498-43B3-948B-1728B52AA6E4}">
                <adec:decorative xmlns:adec="http://schemas.microsoft.com/office/drawing/2017/decorative" val="0"/>
              </a:ext>
            </a:extLst>
          </p:cNvPr>
          <p:cNvSpPr txBox="1"/>
          <p:nvPr/>
        </p:nvSpPr>
        <p:spPr>
          <a:xfrm>
            <a:off x="5087449" y="4247886"/>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June Avfall </a:t>
            </a:r>
            <a:br>
              <a:rPr lang="sv-SE" sz="1400" b="1" dirty="0">
                <a:solidFill>
                  <a:schemeClr val="bg1"/>
                </a:solidFill>
              </a:rPr>
            </a:br>
            <a:r>
              <a:rPr lang="sv-SE" sz="1400" b="1" dirty="0">
                <a:solidFill>
                  <a:schemeClr val="bg1"/>
                </a:solidFill>
              </a:rPr>
              <a:t>och Miljö</a:t>
            </a:r>
          </a:p>
        </p:txBody>
      </p:sp>
      <p:sp>
        <p:nvSpPr>
          <p:cNvPr id="58" name="textruta 57" descr="Organisationsschema för kommunala bolag">
            <a:extLst>
              <a:ext uri="{C183D7F6-B498-43B3-948B-1728B52AA6E4}">
                <adec:decorative xmlns:adec="http://schemas.microsoft.com/office/drawing/2017/decorative" val="0"/>
              </a:ext>
            </a:extLst>
          </p:cNvPr>
          <p:cNvSpPr txBox="1"/>
          <p:nvPr/>
        </p:nvSpPr>
        <p:spPr>
          <a:xfrm>
            <a:off x="5087449" y="4920330"/>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Jönköping Energi</a:t>
            </a:r>
          </a:p>
        </p:txBody>
      </p:sp>
      <p:sp>
        <p:nvSpPr>
          <p:cNvPr id="21" name="textruta 20" descr="Organisationsschema för kommunala bolag">
            <a:extLst>
              <a:ext uri="{C183D7F6-B498-43B3-948B-1728B52AA6E4}">
                <adec:decorative xmlns:adec="http://schemas.microsoft.com/office/drawing/2017/decorative" val="0"/>
              </a:ext>
            </a:extLst>
          </p:cNvPr>
          <p:cNvSpPr txBox="1">
            <a:spLocks/>
          </p:cNvSpPr>
          <p:nvPr/>
        </p:nvSpPr>
        <p:spPr>
          <a:xfrm>
            <a:off x="7278969" y="3624564"/>
            <a:ext cx="2268000" cy="2016000"/>
          </a:xfrm>
          <a:prstGeom prst="rect">
            <a:avLst/>
          </a:prstGeom>
          <a:solidFill>
            <a:schemeClr val="bg1">
              <a:lumMod val="95000"/>
            </a:schemeClr>
          </a:solidFill>
          <a:ln w="63500">
            <a:solidFill>
              <a:schemeClr val="bg1"/>
            </a:solidFill>
          </a:ln>
        </p:spPr>
        <p:txBody>
          <a:bodyPr wrap="square" lIns="0" tIns="108000" rIns="0" bIns="0" rtlCol="0" anchor="t" anchorCtr="0">
            <a:spAutoFit/>
          </a:bodyPr>
          <a:lstStyle/>
          <a:p>
            <a:pPr algn="ctr"/>
            <a:r>
              <a:rPr lang="sv-SE" sz="1400" i="1" dirty="0"/>
              <a:t>Property management </a:t>
            </a:r>
            <a:r>
              <a:rPr lang="sv-SE" sz="1400" i="1" dirty="0" err="1"/>
              <a:t>companies</a:t>
            </a:r>
            <a:endParaRPr lang="sv-SE" sz="1400" i="1" dirty="0"/>
          </a:p>
        </p:txBody>
      </p:sp>
      <p:sp>
        <p:nvSpPr>
          <p:cNvPr id="55" name="textruta 54" descr="Organisationsschema för kommunala bolag">
            <a:extLst>
              <a:ext uri="{C183D7F6-B498-43B3-948B-1728B52AA6E4}">
                <adec:decorative xmlns:adec="http://schemas.microsoft.com/office/drawing/2017/decorative" val="0"/>
              </a:ext>
            </a:extLst>
          </p:cNvPr>
          <p:cNvSpPr txBox="1"/>
          <p:nvPr/>
        </p:nvSpPr>
        <p:spPr>
          <a:xfrm>
            <a:off x="7404969" y="4247886"/>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Högskolefastigheter</a:t>
            </a:r>
          </a:p>
        </p:txBody>
      </p:sp>
      <p:sp>
        <p:nvSpPr>
          <p:cNvPr id="56" name="textruta 55" descr="Organisationsschema för kommunala bolag">
            <a:extLst>
              <a:ext uri="{C183D7F6-B498-43B3-948B-1728B52AA6E4}">
                <adec:decorative xmlns:adec="http://schemas.microsoft.com/office/drawing/2017/decorative" val="0"/>
              </a:ext>
            </a:extLst>
          </p:cNvPr>
          <p:cNvSpPr txBox="1"/>
          <p:nvPr/>
        </p:nvSpPr>
        <p:spPr>
          <a:xfrm>
            <a:off x="7404969" y="4915999"/>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Jönköpings kommuns Fastighetsutveckling</a:t>
            </a:r>
          </a:p>
        </p:txBody>
      </p:sp>
      <p:sp>
        <p:nvSpPr>
          <p:cNvPr id="22" name="textruta 21" descr="Organisationsschema för kommunala bolag">
            <a:extLst>
              <a:ext uri="{C183D7F6-B498-43B3-948B-1728B52AA6E4}">
                <adec:decorative xmlns:adec="http://schemas.microsoft.com/office/drawing/2017/decorative" val="0"/>
              </a:ext>
            </a:extLst>
          </p:cNvPr>
          <p:cNvSpPr txBox="1">
            <a:spLocks/>
          </p:cNvSpPr>
          <p:nvPr/>
        </p:nvSpPr>
        <p:spPr>
          <a:xfrm>
            <a:off x="9595938" y="3624564"/>
            <a:ext cx="2268000" cy="2016000"/>
          </a:xfrm>
          <a:prstGeom prst="rect">
            <a:avLst/>
          </a:prstGeom>
          <a:solidFill>
            <a:schemeClr val="bg1">
              <a:lumMod val="95000"/>
            </a:schemeClr>
          </a:solidFill>
          <a:ln w="63500">
            <a:solidFill>
              <a:schemeClr val="bg1"/>
            </a:solidFill>
          </a:ln>
        </p:spPr>
        <p:txBody>
          <a:bodyPr wrap="square" lIns="0" tIns="108000" rIns="0" bIns="0" rtlCol="0" anchor="t" anchorCtr="0">
            <a:spAutoFit/>
          </a:bodyPr>
          <a:lstStyle/>
          <a:p>
            <a:pPr algn="ctr"/>
            <a:r>
              <a:rPr lang="sv-SE" sz="1400" i="1" dirty="0" err="1"/>
              <a:t>Other</a:t>
            </a:r>
            <a:r>
              <a:rPr lang="sv-SE" sz="1400" i="1" dirty="0"/>
              <a:t> </a:t>
            </a:r>
            <a:r>
              <a:rPr lang="sv-SE" sz="1400" i="1" dirty="0" err="1"/>
              <a:t>companies</a:t>
            </a:r>
            <a:endParaRPr lang="sv-SE" sz="1400" i="1" dirty="0"/>
          </a:p>
        </p:txBody>
      </p:sp>
      <p:sp>
        <p:nvSpPr>
          <p:cNvPr id="65" name="textruta 64" descr="Organisationsschema för kommunala bolag">
            <a:extLst>
              <a:ext uri="{C183D7F6-B498-43B3-948B-1728B52AA6E4}">
                <adec:decorative xmlns:adec="http://schemas.microsoft.com/office/drawing/2017/decorative" val="0"/>
              </a:ext>
            </a:extLst>
          </p:cNvPr>
          <p:cNvSpPr txBox="1"/>
          <p:nvPr/>
        </p:nvSpPr>
        <p:spPr>
          <a:xfrm>
            <a:off x="9721938" y="4247886"/>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Jönköping </a:t>
            </a:r>
          </a:p>
          <a:p>
            <a:pPr algn="ctr"/>
            <a:r>
              <a:rPr lang="sv-SE" sz="1400" b="1" dirty="0">
                <a:solidFill>
                  <a:schemeClr val="bg1"/>
                </a:solidFill>
              </a:rPr>
              <a:t>Airport</a:t>
            </a:r>
          </a:p>
        </p:txBody>
      </p:sp>
      <p:sp>
        <p:nvSpPr>
          <p:cNvPr id="66" name="textruta 65" descr="Organisationsschema för kommunala bolag"/>
          <p:cNvSpPr txBox="1"/>
          <p:nvPr/>
        </p:nvSpPr>
        <p:spPr>
          <a:xfrm>
            <a:off x="9721938" y="4919965"/>
            <a:ext cx="2016000" cy="576000"/>
          </a:xfrm>
          <a:prstGeom prst="rect">
            <a:avLst/>
          </a:prstGeom>
          <a:solidFill>
            <a:schemeClr val="accent1"/>
          </a:solidFill>
          <a:ln w="63500">
            <a:noFill/>
          </a:ln>
        </p:spPr>
        <p:txBody>
          <a:bodyPr wrap="square" lIns="0" tIns="0" rIns="0" bIns="0" rtlCol="0" anchor="ctr">
            <a:spAutoFit/>
          </a:bodyPr>
          <a:lstStyle/>
          <a:p>
            <a:pPr algn="ctr"/>
            <a:r>
              <a:rPr lang="sv-SE" sz="1400" b="1" dirty="0">
                <a:solidFill>
                  <a:schemeClr val="bg1"/>
                </a:solidFill>
              </a:rPr>
              <a:t>Södra </a:t>
            </a:r>
            <a:r>
              <a:rPr lang="sv-SE" sz="1400" b="1" dirty="0" err="1">
                <a:solidFill>
                  <a:schemeClr val="bg1"/>
                </a:solidFill>
              </a:rPr>
              <a:t>Munksjön</a:t>
            </a:r>
            <a:r>
              <a:rPr lang="sv-SE" sz="1400" b="1" dirty="0">
                <a:solidFill>
                  <a:schemeClr val="bg1"/>
                </a:solidFill>
              </a:rPr>
              <a:t> Utvecklings AB</a:t>
            </a:r>
          </a:p>
        </p:txBody>
      </p:sp>
    </p:spTree>
    <p:extLst>
      <p:ext uri="{BB962C8B-B14F-4D97-AF65-F5344CB8AC3E}">
        <p14:creationId xmlns:p14="http://schemas.microsoft.com/office/powerpoint/2010/main" val="409507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81E2F80-ABB7-4A6B-8A3E-4465A3304837}" type="datetime1">
              <a:rPr lang="sv-SE" smtClean="0"/>
              <a:t>2025-04-24</a:t>
            </a:fld>
            <a:endParaRPr lang="sv-SE" dirty="0"/>
          </a:p>
        </p:txBody>
      </p:sp>
      <p:sp>
        <p:nvSpPr>
          <p:cNvPr id="2" name="Rubrik 1"/>
          <p:cNvSpPr>
            <a:spLocks noGrp="1"/>
          </p:cNvSpPr>
          <p:nvPr>
            <p:ph type="title"/>
          </p:nvPr>
        </p:nvSpPr>
        <p:spPr/>
        <p:txBody>
          <a:bodyPr/>
          <a:lstStyle/>
          <a:p>
            <a:r>
              <a:rPr lang="en-US" sz="3600" dirty="0"/>
              <a:t>Municipal tax revenue is allocated as follows: </a:t>
            </a:r>
            <a:endParaRPr lang="sv-SE" sz="3600" dirty="0"/>
          </a:p>
        </p:txBody>
      </p:sp>
      <p:sp>
        <p:nvSpPr>
          <p:cNvPr id="6" name="Platshållare för text 2"/>
          <p:cNvSpPr>
            <a:spLocks noGrp="1"/>
          </p:cNvSpPr>
          <p:nvPr>
            <p:ph type="body" idx="13"/>
          </p:nvPr>
        </p:nvSpPr>
        <p:spPr>
          <a:xfrm>
            <a:off x="676275" y="1673223"/>
            <a:ext cx="10823574" cy="288926"/>
          </a:xfrm>
        </p:spPr>
        <p:txBody>
          <a:bodyPr/>
          <a:lstStyle/>
          <a:p>
            <a:r>
              <a:rPr lang="sv-SE" dirty="0"/>
              <a:t>100 SEK in municipal tax (</a:t>
            </a:r>
            <a:r>
              <a:rPr lang="sv-SE" dirty="0" err="1"/>
              <a:t>one</a:t>
            </a:r>
            <a:r>
              <a:rPr lang="sv-SE" dirty="0"/>
              <a:t> SEK is </a:t>
            </a:r>
            <a:r>
              <a:rPr lang="sv-SE" dirty="0" err="1"/>
              <a:t>equivalent</a:t>
            </a:r>
            <a:r>
              <a:rPr lang="sv-SE" dirty="0"/>
              <a:t> to 1 % </a:t>
            </a:r>
            <a:r>
              <a:rPr lang="sv-SE" dirty="0" err="1"/>
              <a:t>of</a:t>
            </a:r>
            <a:r>
              <a:rPr lang="sv-SE" dirty="0"/>
              <a:t> the total budget)</a:t>
            </a:r>
          </a:p>
        </p:txBody>
      </p:sp>
      <p:graphicFrame>
        <p:nvGraphicFramePr>
          <p:cNvPr id="4" name="Diagram 3" descr="Stapeldiagram för fördelning av kommunalskatten"/>
          <p:cNvGraphicFramePr/>
          <p:nvPr>
            <p:extLst>
              <p:ext uri="{D42A27DB-BD31-4B8C-83A1-F6EECF244321}">
                <p14:modId xmlns:p14="http://schemas.microsoft.com/office/powerpoint/2010/main" val="718894302"/>
              </p:ext>
            </p:extLst>
          </p:nvPr>
        </p:nvGraphicFramePr>
        <p:xfrm>
          <a:off x="684213" y="2424224"/>
          <a:ext cx="10823575" cy="3125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182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Labour market and </a:t>
            </a:r>
            <a:r>
              <a:rPr lang="sv-SE" dirty="0" err="1"/>
              <a:t>industry</a:t>
            </a:r>
            <a:endParaRPr lang="sv-SE" dirty="0"/>
          </a:p>
        </p:txBody>
      </p:sp>
      <p:sp>
        <p:nvSpPr>
          <p:cNvPr id="4" name="Platshållare för datum 3"/>
          <p:cNvSpPr>
            <a:spLocks noGrp="1"/>
          </p:cNvSpPr>
          <p:nvPr>
            <p:ph type="dt" sz="half" idx="10"/>
          </p:nvPr>
        </p:nvSpPr>
        <p:spPr/>
        <p:txBody>
          <a:bodyPr/>
          <a:lstStyle/>
          <a:p>
            <a:fld id="{623517C2-CED2-4B32-9119-E96DBFBDE218}" type="datetime1">
              <a:rPr lang="sv-SE" smtClean="0"/>
              <a:t>2025-04-24</a:t>
            </a:fld>
            <a:endParaRPr lang="sv-SE" dirty="0"/>
          </a:p>
        </p:txBody>
      </p:sp>
    </p:spTree>
    <p:extLst>
      <p:ext uri="{BB962C8B-B14F-4D97-AF65-F5344CB8AC3E}">
        <p14:creationId xmlns:p14="http://schemas.microsoft.com/office/powerpoint/2010/main" val="2473735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Wide </a:t>
            </a:r>
            <a:r>
              <a:rPr lang="sv-SE" sz="3600" dirty="0" err="1"/>
              <a:t>range</a:t>
            </a:r>
            <a:r>
              <a:rPr lang="sv-SE" sz="3600" dirty="0"/>
              <a:t> of </a:t>
            </a:r>
            <a:r>
              <a:rPr lang="sv-SE" sz="3600" dirty="0" err="1"/>
              <a:t>sectors</a:t>
            </a:r>
            <a:endParaRPr lang="sv-SE" sz="3600" dirty="0"/>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5" name="Rektangel 4"/>
          <p:cNvSpPr/>
          <p:nvPr/>
        </p:nvSpPr>
        <p:spPr>
          <a:xfrm>
            <a:off x="1385402" y="3839530"/>
            <a:ext cx="2785242" cy="2062103"/>
          </a:xfrm>
          <a:prstGeom prst="rect">
            <a:avLst/>
          </a:prstGeom>
        </p:spPr>
        <p:txBody>
          <a:bodyPr wrap="square">
            <a:spAutoFit/>
          </a:bodyPr>
          <a:lstStyle/>
          <a:p>
            <a:pPr algn="ctr">
              <a:lnSpc>
                <a:spcPct val="100000"/>
              </a:lnSpc>
            </a:pPr>
            <a:r>
              <a:rPr lang="sv-SE" sz="4800" b="1" dirty="0"/>
              <a:t> </a:t>
            </a:r>
            <a:r>
              <a:rPr lang="sv-SE" sz="4800" b="1" dirty="0">
                <a:solidFill>
                  <a:schemeClr val="accent1"/>
                </a:solidFill>
              </a:rPr>
              <a:t>15 690</a:t>
            </a:r>
            <a:br>
              <a:rPr lang="sv-SE" sz="1600" b="1" dirty="0"/>
            </a:br>
            <a:r>
              <a:rPr lang="sv-SE" sz="2000" b="1" dirty="0" err="1"/>
              <a:t>companies</a:t>
            </a:r>
            <a:r>
              <a:rPr lang="sv-SE" sz="2000" b="1" dirty="0"/>
              <a:t> in </a:t>
            </a:r>
            <a:br>
              <a:rPr lang="sv-SE" sz="2000" b="1" dirty="0"/>
            </a:br>
            <a:r>
              <a:rPr lang="sv-SE" sz="2000" b="1" dirty="0"/>
              <a:t>the </a:t>
            </a:r>
            <a:r>
              <a:rPr lang="sv-SE" sz="2000" b="1" dirty="0" err="1"/>
              <a:t>Municipality</a:t>
            </a:r>
            <a:r>
              <a:rPr lang="sv-SE" sz="2000" b="1" dirty="0"/>
              <a:t> </a:t>
            </a:r>
            <a:br>
              <a:rPr lang="sv-SE" sz="2000" b="1" dirty="0"/>
            </a:br>
            <a:r>
              <a:rPr lang="sv-SE" sz="2000" b="1" dirty="0"/>
              <a:t>of Jönköping</a:t>
            </a:r>
            <a:br>
              <a:rPr lang="sv-SE" sz="2000" b="1" dirty="0"/>
            </a:br>
            <a:endParaRPr lang="sv-SE" sz="2000" b="1" dirty="0"/>
          </a:p>
        </p:txBody>
      </p:sp>
      <p:sp>
        <p:nvSpPr>
          <p:cNvPr id="6" name="Rektangel 5"/>
          <p:cNvSpPr/>
          <p:nvPr/>
        </p:nvSpPr>
        <p:spPr>
          <a:xfrm>
            <a:off x="7106534" y="4562805"/>
            <a:ext cx="5016641" cy="1323439"/>
          </a:xfrm>
          <a:prstGeom prst="rect">
            <a:avLst/>
          </a:prstGeom>
        </p:spPr>
        <p:txBody>
          <a:bodyPr wrap="square">
            <a:spAutoFit/>
          </a:bodyPr>
          <a:lstStyle/>
          <a:p>
            <a:pPr>
              <a:lnSpc>
                <a:spcPct val="100000"/>
              </a:lnSpc>
            </a:pPr>
            <a:r>
              <a:rPr lang="sv-SE" sz="1600" b="1" dirty="0">
                <a:solidFill>
                  <a:schemeClr val="accent1"/>
                </a:solidFill>
              </a:rPr>
              <a:t>Public </a:t>
            </a:r>
            <a:r>
              <a:rPr lang="sv-SE" sz="1600" b="1" dirty="0" err="1">
                <a:solidFill>
                  <a:schemeClr val="accent1"/>
                </a:solidFill>
              </a:rPr>
              <a:t>authorities</a:t>
            </a:r>
            <a:r>
              <a:rPr lang="sv-SE" sz="1600" b="1" dirty="0">
                <a:solidFill>
                  <a:schemeClr val="accent1"/>
                </a:solidFill>
              </a:rPr>
              <a:t> and regional </a:t>
            </a:r>
            <a:r>
              <a:rPr lang="sv-SE" sz="1600" b="1" dirty="0" err="1">
                <a:solidFill>
                  <a:schemeClr val="accent1"/>
                </a:solidFill>
              </a:rPr>
              <a:t>bodies</a:t>
            </a:r>
            <a:r>
              <a:rPr lang="sv-SE" sz="1600" b="1" dirty="0">
                <a:solidFill>
                  <a:schemeClr val="accent1"/>
                </a:solidFill>
              </a:rPr>
              <a:t>:</a:t>
            </a:r>
          </a:p>
          <a:p>
            <a:pPr>
              <a:lnSpc>
                <a:spcPct val="100000"/>
              </a:lnSpc>
            </a:pPr>
            <a:r>
              <a:rPr lang="sv-SE" sz="1600" dirty="0"/>
              <a:t>Board </a:t>
            </a:r>
            <a:r>
              <a:rPr lang="sv-SE" sz="1600" dirty="0" err="1"/>
              <a:t>of</a:t>
            </a:r>
            <a:r>
              <a:rPr lang="sv-SE" sz="1600" dirty="0"/>
              <a:t> </a:t>
            </a:r>
            <a:r>
              <a:rPr lang="sv-SE" sz="1600" dirty="0" err="1"/>
              <a:t>Agriculture</a:t>
            </a:r>
            <a:r>
              <a:rPr lang="sv-SE" sz="1600" dirty="0"/>
              <a:t> </a:t>
            </a:r>
            <a:r>
              <a:rPr lang="sv-SE" sz="1600" dirty="0">
                <a:solidFill>
                  <a:schemeClr val="accent1"/>
                </a:solidFill>
              </a:rPr>
              <a:t>|</a:t>
            </a:r>
            <a:r>
              <a:rPr lang="sv-SE" sz="1600" dirty="0"/>
              <a:t> National Courts Administration </a:t>
            </a:r>
            <a:r>
              <a:rPr lang="sv-SE" sz="1600" dirty="0">
                <a:solidFill>
                  <a:schemeClr val="accent1"/>
                </a:solidFill>
              </a:rPr>
              <a:t>|</a:t>
            </a:r>
            <a:r>
              <a:rPr lang="sv-SE" sz="1600" dirty="0"/>
              <a:t> Forest Agency </a:t>
            </a:r>
            <a:r>
              <a:rPr lang="sv-SE" sz="1600" dirty="0">
                <a:solidFill>
                  <a:schemeClr val="accent1"/>
                </a:solidFill>
              </a:rPr>
              <a:t>|</a:t>
            </a:r>
            <a:r>
              <a:rPr lang="sv-SE" sz="1600" dirty="0"/>
              <a:t> County Administrative Board </a:t>
            </a:r>
            <a:r>
              <a:rPr lang="sv-SE" sz="1600" dirty="0">
                <a:solidFill>
                  <a:schemeClr val="accent1"/>
                </a:solidFill>
              </a:rPr>
              <a:t>|</a:t>
            </a:r>
            <a:r>
              <a:rPr lang="sv-SE" sz="1600" dirty="0"/>
              <a:t> Jönköping University </a:t>
            </a:r>
            <a:r>
              <a:rPr lang="sv-SE" sz="1600" dirty="0">
                <a:solidFill>
                  <a:schemeClr val="accent1"/>
                </a:solidFill>
              </a:rPr>
              <a:t>| </a:t>
            </a:r>
            <a:r>
              <a:rPr lang="sv-SE" sz="1600" dirty="0"/>
              <a:t>Region Jönköping County</a:t>
            </a:r>
            <a:r>
              <a:rPr lang="sv-SE" sz="1600" dirty="0">
                <a:solidFill>
                  <a:schemeClr val="accent1"/>
                </a:solidFill>
              </a:rPr>
              <a:t>|</a:t>
            </a:r>
          </a:p>
          <a:p>
            <a:pPr>
              <a:lnSpc>
                <a:spcPct val="100000"/>
              </a:lnSpc>
            </a:pPr>
            <a:r>
              <a:rPr lang="sv-SE" sz="1600" dirty="0" err="1"/>
              <a:t>Municipality</a:t>
            </a:r>
            <a:r>
              <a:rPr lang="sv-SE" sz="1600" dirty="0"/>
              <a:t> </a:t>
            </a:r>
            <a:r>
              <a:rPr lang="sv-SE" sz="1600" dirty="0" err="1"/>
              <a:t>of</a:t>
            </a:r>
            <a:r>
              <a:rPr lang="sv-SE" sz="1600" dirty="0"/>
              <a:t> Jönköping</a:t>
            </a:r>
          </a:p>
        </p:txBody>
      </p:sp>
      <p:sp>
        <p:nvSpPr>
          <p:cNvPr id="7" name="Rektangel 6"/>
          <p:cNvSpPr/>
          <p:nvPr/>
        </p:nvSpPr>
        <p:spPr>
          <a:xfrm>
            <a:off x="7106534" y="2800318"/>
            <a:ext cx="4324491" cy="1077218"/>
          </a:xfrm>
          <a:prstGeom prst="rect">
            <a:avLst/>
          </a:prstGeom>
        </p:spPr>
        <p:txBody>
          <a:bodyPr wrap="square">
            <a:spAutoFit/>
          </a:bodyPr>
          <a:lstStyle/>
          <a:p>
            <a:pPr>
              <a:lnSpc>
                <a:spcPct val="100000"/>
              </a:lnSpc>
            </a:pPr>
            <a:r>
              <a:rPr lang="sv-SE" sz="1600" b="1" dirty="0" err="1">
                <a:solidFill>
                  <a:schemeClr val="accent1"/>
                </a:solidFill>
              </a:rPr>
              <a:t>Large</a:t>
            </a:r>
            <a:r>
              <a:rPr lang="sv-SE" sz="1600" b="1" dirty="0">
                <a:solidFill>
                  <a:schemeClr val="accent1"/>
                </a:solidFill>
              </a:rPr>
              <a:t> </a:t>
            </a:r>
            <a:r>
              <a:rPr lang="sv-SE" sz="1600" b="1" dirty="0" err="1">
                <a:solidFill>
                  <a:schemeClr val="accent1"/>
                </a:solidFill>
              </a:rPr>
              <a:t>companies</a:t>
            </a:r>
            <a:r>
              <a:rPr lang="sv-SE" sz="1600" b="1" dirty="0">
                <a:solidFill>
                  <a:schemeClr val="accent1"/>
                </a:solidFill>
              </a:rPr>
              <a:t>:</a:t>
            </a:r>
          </a:p>
          <a:p>
            <a:pPr>
              <a:lnSpc>
                <a:spcPct val="100000"/>
              </a:lnSpc>
            </a:pPr>
            <a:r>
              <a:rPr lang="sv-SE" sz="1600" dirty="0"/>
              <a:t>Husqvarna AB </a:t>
            </a:r>
            <a:r>
              <a:rPr lang="sv-SE" sz="1600" dirty="0">
                <a:solidFill>
                  <a:schemeClr val="accent1"/>
                </a:solidFill>
              </a:rPr>
              <a:t>|</a:t>
            </a:r>
            <a:r>
              <a:rPr lang="sv-SE" sz="1600" dirty="0"/>
              <a:t> IKEA </a:t>
            </a:r>
            <a:r>
              <a:rPr lang="sv-SE" sz="1600" dirty="0">
                <a:solidFill>
                  <a:schemeClr val="accent1"/>
                </a:solidFill>
              </a:rPr>
              <a:t>|</a:t>
            </a:r>
            <a:r>
              <a:rPr lang="sv-SE" sz="1600" dirty="0"/>
              <a:t> Kabe Group AB </a:t>
            </a:r>
            <a:r>
              <a:rPr lang="sv-SE" sz="1600" dirty="0">
                <a:solidFill>
                  <a:schemeClr val="accent1"/>
                </a:solidFill>
              </a:rPr>
              <a:t>|</a:t>
            </a:r>
            <a:r>
              <a:rPr lang="sv-SE" sz="1600" dirty="0"/>
              <a:t> SAAB </a:t>
            </a:r>
            <a:r>
              <a:rPr lang="sv-SE" sz="1600" dirty="0">
                <a:solidFill>
                  <a:schemeClr val="accent1"/>
                </a:solidFill>
              </a:rPr>
              <a:t>|</a:t>
            </a:r>
            <a:r>
              <a:rPr lang="sv-SE" sz="1600" dirty="0"/>
              <a:t> Vy Buss</a:t>
            </a:r>
            <a:r>
              <a:rPr lang="sv-SE" sz="1600" dirty="0">
                <a:solidFill>
                  <a:schemeClr val="accent1"/>
                </a:solidFill>
              </a:rPr>
              <a:t>|</a:t>
            </a:r>
            <a:r>
              <a:rPr lang="sv-SE" sz="1600" dirty="0"/>
              <a:t> Fläkt Group AB </a:t>
            </a:r>
            <a:r>
              <a:rPr lang="sv-SE" sz="1600" dirty="0">
                <a:solidFill>
                  <a:schemeClr val="accent1"/>
                </a:solidFill>
              </a:rPr>
              <a:t>|</a:t>
            </a:r>
            <a:r>
              <a:rPr lang="sv-SE" sz="1600" dirty="0"/>
              <a:t> </a:t>
            </a:r>
            <a:br>
              <a:rPr lang="sv-SE" sz="1600" dirty="0"/>
            </a:br>
            <a:r>
              <a:rPr lang="sv-SE" sz="1600" dirty="0" err="1"/>
              <a:t>Elgiganten</a:t>
            </a:r>
            <a:r>
              <a:rPr lang="sv-SE" sz="1600" dirty="0"/>
              <a:t> </a:t>
            </a:r>
            <a:r>
              <a:rPr lang="sv-SE" sz="1600" dirty="0">
                <a:solidFill>
                  <a:schemeClr val="accent1"/>
                </a:solidFill>
              </a:rPr>
              <a:t>|</a:t>
            </a:r>
            <a:r>
              <a:rPr lang="sv-SE" sz="1600" dirty="0"/>
              <a:t> </a:t>
            </a:r>
            <a:r>
              <a:rPr lang="sv-SE" sz="1600" dirty="0" err="1"/>
              <a:t>PostNord</a:t>
            </a:r>
            <a:r>
              <a:rPr lang="sv-SE" sz="1600" dirty="0"/>
              <a:t> </a:t>
            </a:r>
            <a:r>
              <a:rPr lang="sv-SE" sz="1600" dirty="0">
                <a:solidFill>
                  <a:schemeClr val="accent1"/>
                </a:solidFill>
              </a:rPr>
              <a:t>|</a:t>
            </a:r>
            <a:r>
              <a:rPr lang="sv-SE" sz="1600" dirty="0"/>
              <a:t> Arla Foods </a:t>
            </a:r>
          </a:p>
        </p:txBody>
      </p:sp>
      <p:sp>
        <p:nvSpPr>
          <p:cNvPr id="9" name="Rektangel 8"/>
          <p:cNvSpPr/>
          <p:nvPr/>
        </p:nvSpPr>
        <p:spPr>
          <a:xfrm>
            <a:off x="7106534" y="1037831"/>
            <a:ext cx="4466036" cy="1077218"/>
          </a:xfrm>
          <a:prstGeom prst="rect">
            <a:avLst/>
          </a:prstGeom>
        </p:spPr>
        <p:txBody>
          <a:bodyPr wrap="square">
            <a:spAutoFit/>
          </a:bodyPr>
          <a:lstStyle/>
          <a:p>
            <a:pPr>
              <a:lnSpc>
                <a:spcPct val="100000"/>
              </a:lnSpc>
            </a:pPr>
            <a:r>
              <a:rPr lang="sv-SE" sz="1600" b="1" dirty="0" err="1">
                <a:solidFill>
                  <a:schemeClr val="accent1"/>
                </a:solidFill>
              </a:rPr>
              <a:t>Largest</a:t>
            </a:r>
            <a:r>
              <a:rPr lang="sv-SE" sz="1600" b="1" dirty="0">
                <a:solidFill>
                  <a:schemeClr val="accent1"/>
                </a:solidFill>
              </a:rPr>
              <a:t> </a:t>
            </a:r>
            <a:r>
              <a:rPr lang="sv-SE" sz="1600" b="1" dirty="0" err="1">
                <a:solidFill>
                  <a:schemeClr val="accent1"/>
                </a:solidFill>
              </a:rPr>
              <a:t>sectors</a:t>
            </a:r>
            <a:r>
              <a:rPr lang="sv-SE" sz="1600" b="1" dirty="0">
                <a:solidFill>
                  <a:schemeClr val="accent1"/>
                </a:solidFill>
              </a:rPr>
              <a:t>:</a:t>
            </a:r>
          </a:p>
          <a:p>
            <a:pPr>
              <a:lnSpc>
                <a:spcPct val="100000"/>
              </a:lnSpc>
            </a:pPr>
            <a:r>
              <a:rPr lang="sv-SE" sz="1600" dirty="0"/>
              <a:t>Care and </a:t>
            </a:r>
            <a:r>
              <a:rPr lang="sv-SE" sz="1600" dirty="0" err="1"/>
              <a:t>welfare</a:t>
            </a:r>
            <a:r>
              <a:rPr lang="sv-SE" sz="1600" dirty="0"/>
              <a:t> </a:t>
            </a:r>
            <a:r>
              <a:rPr lang="sv-SE" sz="1600" dirty="0">
                <a:solidFill>
                  <a:schemeClr val="accent1"/>
                </a:solidFill>
              </a:rPr>
              <a:t>|</a:t>
            </a:r>
            <a:r>
              <a:rPr lang="sv-SE" sz="1600" dirty="0"/>
              <a:t> </a:t>
            </a:r>
            <a:r>
              <a:rPr lang="sv-SE" sz="1600" dirty="0" err="1"/>
              <a:t>Retailing</a:t>
            </a:r>
            <a:r>
              <a:rPr lang="sv-SE" sz="1600" dirty="0"/>
              <a:t> </a:t>
            </a:r>
            <a:r>
              <a:rPr lang="sv-SE" sz="1600" dirty="0">
                <a:solidFill>
                  <a:schemeClr val="accent1"/>
                </a:solidFill>
              </a:rPr>
              <a:t>|</a:t>
            </a:r>
            <a:r>
              <a:rPr lang="sv-SE" sz="1600" dirty="0"/>
              <a:t> </a:t>
            </a:r>
            <a:r>
              <a:rPr lang="sv-SE" sz="1600" dirty="0" err="1"/>
              <a:t>Manufacturing</a:t>
            </a:r>
            <a:r>
              <a:rPr lang="sv-SE" sz="1600" dirty="0"/>
              <a:t> and recycling </a:t>
            </a:r>
            <a:r>
              <a:rPr lang="sv-SE" sz="1600" dirty="0">
                <a:solidFill>
                  <a:schemeClr val="accent1"/>
                </a:solidFill>
              </a:rPr>
              <a:t>|</a:t>
            </a:r>
            <a:r>
              <a:rPr lang="sv-SE" sz="1600" dirty="0"/>
              <a:t> Corporate services </a:t>
            </a:r>
            <a:r>
              <a:rPr lang="sv-SE" sz="1600" dirty="0">
                <a:solidFill>
                  <a:schemeClr val="accent1"/>
                </a:solidFill>
              </a:rPr>
              <a:t>|</a:t>
            </a:r>
            <a:r>
              <a:rPr lang="sv-SE" sz="1600" dirty="0"/>
              <a:t> </a:t>
            </a:r>
            <a:r>
              <a:rPr lang="sv-SE" sz="1600" dirty="0" err="1"/>
              <a:t>Education</a:t>
            </a:r>
            <a:r>
              <a:rPr lang="sv-SE" sz="1600" dirty="0"/>
              <a:t> </a:t>
            </a:r>
            <a:r>
              <a:rPr lang="sv-SE" sz="1600" dirty="0">
                <a:solidFill>
                  <a:schemeClr val="accent1"/>
                </a:solidFill>
              </a:rPr>
              <a:t>|</a:t>
            </a:r>
            <a:r>
              <a:rPr lang="sv-SE" sz="1600" dirty="0"/>
              <a:t> Transport and </a:t>
            </a:r>
            <a:r>
              <a:rPr lang="sv-SE" sz="1600" dirty="0" err="1"/>
              <a:t>storage</a:t>
            </a:r>
            <a:endParaRPr lang="sv-SE" sz="1600" dirty="0"/>
          </a:p>
        </p:txBody>
      </p:sp>
    </p:spTree>
    <p:extLst>
      <p:ext uri="{BB962C8B-B14F-4D97-AF65-F5344CB8AC3E}">
        <p14:creationId xmlns:p14="http://schemas.microsoft.com/office/powerpoint/2010/main" val="2816057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Large</a:t>
            </a:r>
            <a:r>
              <a:rPr lang="sv-SE" dirty="0"/>
              <a:t> </a:t>
            </a:r>
            <a:r>
              <a:rPr lang="sv-SE" dirty="0" err="1"/>
              <a:t>labour</a:t>
            </a:r>
            <a:r>
              <a:rPr lang="sv-SE" dirty="0"/>
              <a:t> market region </a:t>
            </a:r>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11" name="Rektangel 10"/>
          <p:cNvSpPr/>
          <p:nvPr/>
        </p:nvSpPr>
        <p:spPr>
          <a:xfrm>
            <a:off x="3955217" y="2503995"/>
            <a:ext cx="2079415" cy="584775"/>
          </a:xfrm>
          <a:prstGeom prst="rect">
            <a:avLst/>
          </a:prstGeom>
        </p:spPr>
        <p:txBody>
          <a:bodyPr wrap="none">
            <a:spAutoFit/>
          </a:bodyPr>
          <a:lstStyle/>
          <a:p>
            <a:pPr>
              <a:lnSpc>
                <a:spcPct val="100000"/>
              </a:lnSpc>
            </a:pPr>
            <a:r>
              <a:rPr lang="sv-SE" sz="1600" b="1" dirty="0" err="1"/>
              <a:t>Inward</a:t>
            </a:r>
            <a:r>
              <a:rPr lang="sv-SE" sz="1600" b="1" dirty="0"/>
              <a:t> </a:t>
            </a:r>
            <a:r>
              <a:rPr lang="sv-SE" sz="1600" b="1" dirty="0" err="1"/>
              <a:t>commuting</a:t>
            </a:r>
            <a:r>
              <a:rPr lang="sv-SE" sz="1600" b="1" dirty="0"/>
              <a:t>:</a:t>
            </a:r>
          </a:p>
          <a:p>
            <a:pPr>
              <a:lnSpc>
                <a:spcPct val="100000"/>
              </a:lnSpc>
            </a:pPr>
            <a:r>
              <a:rPr lang="sv-SE" sz="1600" b="1" dirty="0">
                <a:solidFill>
                  <a:schemeClr val="accent1"/>
                </a:solidFill>
              </a:rPr>
              <a:t>16 500 </a:t>
            </a:r>
            <a:r>
              <a:rPr lang="sv-SE" sz="1600" b="1" dirty="0" err="1"/>
              <a:t>people</a:t>
            </a:r>
            <a:endParaRPr lang="sv-SE" sz="1600" b="1" dirty="0"/>
          </a:p>
        </p:txBody>
      </p:sp>
      <p:sp>
        <p:nvSpPr>
          <p:cNvPr id="16" name="Rektangel 15"/>
          <p:cNvSpPr/>
          <p:nvPr/>
        </p:nvSpPr>
        <p:spPr>
          <a:xfrm>
            <a:off x="1283880" y="4348560"/>
            <a:ext cx="2250937" cy="584775"/>
          </a:xfrm>
          <a:prstGeom prst="rect">
            <a:avLst/>
          </a:prstGeom>
        </p:spPr>
        <p:txBody>
          <a:bodyPr wrap="none">
            <a:spAutoFit/>
          </a:bodyPr>
          <a:lstStyle/>
          <a:p>
            <a:pPr algn="r">
              <a:lnSpc>
                <a:spcPct val="100000"/>
              </a:lnSpc>
            </a:pPr>
            <a:r>
              <a:rPr lang="sv-SE" sz="1600" b="1" dirty="0" err="1"/>
              <a:t>Outward</a:t>
            </a:r>
            <a:r>
              <a:rPr lang="sv-SE" sz="1600" b="1" dirty="0"/>
              <a:t> </a:t>
            </a:r>
            <a:r>
              <a:rPr lang="sv-SE" sz="1600" b="1" dirty="0" err="1"/>
              <a:t>commuting</a:t>
            </a:r>
            <a:r>
              <a:rPr lang="sv-SE" sz="1600" b="1" dirty="0"/>
              <a:t>:</a:t>
            </a:r>
          </a:p>
          <a:p>
            <a:pPr algn="r">
              <a:lnSpc>
                <a:spcPct val="100000"/>
              </a:lnSpc>
            </a:pPr>
            <a:r>
              <a:rPr lang="sv-SE" sz="1600" b="1" dirty="0">
                <a:solidFill>
                  <a:schemeClr val="accent1"/>
                </a:solidFill>
              </a:rPr>
              <a:t>9 931 </a:t>
            </a:r>
            <a:r>
              <a:rPr lang="sv-SE" sz="1600" b="1" dirty="0" err="1"/>
              <a:t>people</a:t>
            </a:r>
            <a:endParaRPr lang="sv-SE" sz="1600" b="1" dirty="0"/>
          </a:p>
        </p:txBody>
      </p:sp>
      <p:sp>
        <p:nvSpPr>
          <p:cNvPr id="17" name="Rektangel 16"/>
          <p:cNvSpPr/>
          <p:nvPr/>
        </p:nvSpPr>
        <p:spPr>
          <a:xfrm>
            <a:off x="8135006" y="4227354"/>
            <a:ext cx="2764222" cy="830997"/>
          </a:xfrm>
          <a:prstGeom prst="rect">
            <a:avLst/>
          </a:prstGeom>
        </p:spPr>
        <p:txBody>
          <a:bodyPr wrap="square">
            <a:spAutoFit/>
          </a:bodyPr>
          <a:lstStyle/>
          <a:p>
            <a:pPr algn="ctr">
              <a:lnSpc>
                <a:spcPct val="100000"/>
              </a:lnSpc>
            </a:pPr>
            <a:r>
              <a:rPr lang="sv-SE" sz="2400" b="1" dirty="0">
                <a:solidFill>
                  <a:schemeClr val="accent1"/>
                </a:solidFill>
              </a:rPr>
              <a:t>82 275 </a:t>
            </a:r>
            <a:r>
              <a:rPr lang="sv-SE" sz="2400" b="1" dirty="0" err="1">
                <a:solidFill>
                  <a:schemeClr val="accent1"/>
                </a:solidFill>
              </a:rPr>
              <a:t>people</a:t>
            </a:r>
            <a:r>
              <a:rPr lang="sv-SE" sz="2400" b="1" dirty="0">
                <a:solidFill>
                  <a:schemeClr val="accent1"/>
                </a:solidFill>
              </a:rPr>
              <a:t> </a:t>
            </a:r>
            <a:r>
              <a:rPr lang="sv-SE" sz="2400" b="1" dirty="0" err="1"/>
              <a:t>employed</a:t>
            </a:r>
            <a:endParaRPr lang="sv-SE" sz="2400" b="1" dirty="0"/>
          </a:p>
        </p:txBody>
      </p:sp>
      <p:sp>
        <p:nvSpPr>
          <p:cNvPr id="18" name="Rektangel 17"/>
          <p:cNvSpPr/>
          <p:nvPr/>
        </p:nvSpPr>
        <p:spPr>
          <a:xfrm>
            <a:off x="1030014" y="5115820"/>
            <a:ext cx="5507419" cy="461665"/>
          </a:xfrm>
          <a:prstGeom prst="rect">
            <a:avLst/>
          </a:prstGeom>
        </p:spPr>
        <p:txBody>
          <a:bodyPr wrap="square">
            <a:spAutoFit/>
          </a:bodyPr>
          <a:lstStyle/>
          <a:p>
            <a:pPr algn="ctr">
              <a:lnSpc>
                <a:spcPct val="100000"/>
              </a:lnSpc>
            </a:pPr>
            <a:r>
              <a:rPr lang="sv-SE" sz="2400" b="1" dirty="0"/>
              <a:t>Net </a:t>
            </a:r>
            <a:r>
              <a:rPr lang="sv-SE" sz="2400" b="1" dirty="0" err="1"/>
              <a:t>commuting</a:t>
            </a:r>
            <a:r>
              <a:rPr lang="sv-SE" sz="2400" b="1" dirty="0"/>
              <a:t>: </a:t>
            </a:r>
            <a:r>
              <a:rPr lang="sv-SE" sz="2400" b="1" dirty="0">
                <a:solidFill>
                  <a:schemeClr val="accent1"/>
                </a:solidFill>
              </a:rPr>
              <a:t>+6 561 </a:t>
            </a:r>
            <a:r>
              <a:rPr lang="sv-SE" sz="2400" b="1" dirty="0" err="1">
                <a:solidFill>
                  <a:schemeClr val="accent1"/>
                </a:solidFill>
              </a:rPr>
              <a:t>people</a:t>
            </a:r>
            <a:endParaRPr lang="sv-SE" sz="2400" b="1" dirty="0">
              <a:solidFill>
                <a:schemeClr val="accent1"/>
              </a:solidFill>
            </a:endParaRPr>
          </a:p>
        </p:txBody>
      </p:sp>
    </p:spTree>
    <p:extLst>
      <p:ext uri="{BB962C8B-B14F-4D97-AF65-F5344CB8AC3E}">
        <p14:creationId xmlns:p14="http://schemas.microsoft.com/office/powerpoint/2010/main" val="2145931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Low</a:t>
            </a:r>
            <a:r>
              <a:rPr lang="sv-SE" dirty="0"/>
              <a:t> </a:t>
            </a:r>
            <a:r>
              <a:rPr lang="sv-SE" dirty="0" err="1"/>
              <a:t>unemployment</a:t>
            </a:r>
            <a:r>
              <a:rPr lang="sv-SE" dirty="0"/>
              <a:t> rate</a:t>
            </a:r>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6" name="Rektangel 5"/>
          <p:cNvSpPr/>
          <p:nvPr/>
        </p:nvSpPr>
        <p:spPr>
          <a:xfrm>
            <a:off x="7348506" y="2115110"/>
            <a:ext cx="1588897" cy="1323439"/>
          </a:xfrm>
          <a:prstGeom prst="rect">
            <a:avLst/>
          </a:prstGeom>
        </p:spPr>
        <p:txBody>
          <a:bodyPr wrap="none">
            <a:spAutoFit/>
          </a:bodyPr>
          <a:lstStyle/>
          <a:p>
            <a:pPr algn="ctr">
              <a:lnSpc>
                <a:spcPct val="100000"/>
              </a:lnSpc>
            </a:pPr>
            <a:r>
              <a:rPr lang="sv-SE" sz="1600" b="1" dirty="0" err="1"/>
              <a:t>Municipality</a:t>
            </a:r>
            <a:r>
              <a:rPr lang="sv-SE" sz="1600" b="1" dirty="0"/>
              <a:t> </a:t>
            </a:r>
            <a:br>
              <a:rPr lang="sv-SE" sz="1600" b="1" dirty="0"/>
            </a:br>
            <a:r>
              <a:rPr lang="sv-SE" sz="1600" b="1" dirty="0" err="1"/>
              <a:t>of</a:t>
            </a:r>
            <a:r>
              <a:rPr lang="sv-SE" sz="1600" b="1" dirty="0"/>
              <a:t> Jönköping:</a:t>
            </a:r>
          </a:p>
          <a:p>
            <a:pPr algn="ctr">
              <a:lnSpc>
                <a:spcPct val="100000"/>
              </a:lnSpc>
            </a:pPr>
            <a:r>
              <a:rPr lang="sv-SE" sz="4800" b="1" dirty="0"/>
              <a:t>5,6%</a:t>
            </a:r>
          </a:p>
        </p:txBody>
      </p:sp>
      <p:sp>
        <p:nvSpPr>
          <p:cNvPr id="7" name="Rektangel 6"/>
          <p:cNvSpPr/>
          <p:nvPr/>
        </p:nvSpPr>
        <p:spPr>
          <a:xfrm>
            <a:off x="1566775" y="3029509"/>
            <a:ext cx="1588898" cy="1077218"/>
          </a:xfrm>
          <a:prstGeom prst="rect">
            <a:avLst/>
          </a:prstGeom>
        </p:spPr>
        <p:txBody>
          <a:bodyPr wrap="none">
            <a:spAutoFit/>
          </a:bodyPr>
          <a:lstStyle/>
          <a:p>
            <a:pPr algn="ctr">
              <a:lnSpc>
                <a:spcPct val="100000"/>
              </a:lnSpc>
            </a:pPr>
            <a:r>
              <a:rPr lang="sv-SE" sz="1600" b="1" dirty="0"/>
              <a:t>Sweden:</a:t>
            </a:r>
          </a:p>
          <a:p>
            <a:pPr algn="ctr">
              <a:lnSpc>
                <a:spcPct val="100000"/>
              </a:lnSpc>
            </a:pPr>
            <a:r>
              <a:rPr lang="sv-SE" sz="4800" b="1" dirty="0"/>
              <a:t>6,8%</a:t>
            </a:r>
          </a:p>
        </p:txBody>
      </p:sp>
    </p:spTree>
    <p:extLst>
      <p:ext uri="{BB962C8B-B14F-4D97-AF65-F5344CB8AC3E}">
        <p14:creationId xmlns:p14="http://schemas.microsoft.com/office/powerpoint/2010/main" val="139606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77081" y="172175"/>
            <a:ext cx="10823575" cy="1119239"/>
          </a:xfrm>
        </p:spPr>
        <p:txBody>
          <a:bodyPr/>
          <a:lstStyle/>
          <a:p>
            <a:r>
              <a:rPr lang="sv-SE" dirty="0" err="1"/>
              <a:t>Typical</a:t>
            </a:r>
            <a:r>
              <a:rPr lang="sv-SE" dirty="0"/>
              <a:t> Jönköping</a:t>
            </a:r>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Tree>
    <p:extLst>
      <p:ext uri="{BB962C8B-B14F-4D97-AF65-F5344CB8AC3E}">
        <p14:creationId xmlns:p14="http://schemas.microsoft.com/office/powerpoint/2010/main" val="250534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a:t>Welcome</a:t>
            </a:r>
            <a:r>
              <a:rPr lang="sv-SE" dirty="0"/>
              <a:t> to the </a:t>
            </a:r>
            <a:br>
              <a:rPr lang="sv-SE" dirty="0"/>
            </a:br>
            <a:r>
              <a:rPr lang="sv-SE" dirty="0" err="1"/>
              <a:t>Municipality</a:t>
            </a:r>
            <a:r>
              <a:rPr lang="sv-SE" dirty="0"/>
              <a:t> of Jönköping! </a:t>
            </a:r>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fld id="{418BC930-FFCF-4D3A-98FD-227C92BEE507}" type="datetime1">
              <a:rPr lang="sv-SE" smtClean="0"/>
              <a:t>2025-04-24</a:t>
            </a:fld>
            <a:endParaRPr lang="sv-SE" dirty="0"/>
          </a:p>
        </p:txBody>
      </p:sp>
    </p:spTree>
    <p:extLst>
      <p:ext uri="{BB962C8B-B14F-4D97-AF65-F5344CB8AC3E}">
        <p14:creationId xmlns:p14="http://schemas.microsoft.com/office/powerpoint/2010/main" val="140442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0" y="1545150"/>
            <a:ext cx="12191999" cy="2419092"/>
          </a:xfrm>
        </p:spPr>
        <p:txBody>
          <a:bodyPr/>
          <a:lstStyle/>
          <a:p>
            <a:r>
              <a:rPr lang="en-US" dirty="0"/>
              <a:t>We are a municipality </a:t>
            </a:r>
            <a:br>
              <a:rPr lang="en-US" dirty="0"/>
            </a:br>
            <a:r>
              <a:rPr lang="en-US" dirty="0"/>
              <a:t>where our sights are set </a:t>
            </a:r>
            <a:br>
              <a:rPr lang="en-US" dirty="0"/>
            </a:br>
            <a:r>
              <a:rPr lang="en-US" dirty="0"/>
              <a:t>firmly on the future </a:t>
            </a:r>
            <a:endParaRPr lang="sv-SE" dirty="0"/>
          </a:p>
        </p:txBody>
      </p:sp>
      <p:sp>
        <p:nvSpPr>
          <p:cNvPr id="4" name="Platshållare för datum 3"/>
          <p:cNvSpPr>
            <a:spLocks noGrp="1"/>
          </p:cNvSpPr>
          <p:nvPr>
            <p:ph type="dt" sz="half" idx="10"/>
          </p:nvPr>
        </p:nvSpPr>
        <p:spPr/>
        <p:txBody>
          <a:bodyPr/>
          <a:lstStyle/>
          <a:p>
            <a:fld id="{623517C2-CED2-4B32-9119-E96DBFBDE218}" type="datetime1">
              <a:rPr lang="sv-SE" smtClean="0"/>
              <a:t>2025-04-24</a:t>
            </a:fld>
            <a:endParaRPr lang="sv-SE" dirty="0"/>
          </a:p>
        </p:txBody>
      </p:sp>
    </p:spTree>
    <p:extLst>
      <p:ext uri="{BB962C8B-B14F-4D97-AF65-F5344CB8AC3E}">
        <p14:creationId xmlns:p14="http://schemas.microsoft.com/office/powerpoint/2010/main" val="298529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Steady</a:t>
            </a:r>
            <a:r>
              <a:rPr lang="sv-SE" dirty="0"/>
              <a:t> </a:t>
            </a:r>
            <a:r>
              <a:rPr lang="sv-SE" dirty="0" err="1"/>
              <a:t>growth</a:t>
            </a:r>
            <a:endParaRPr lang="sv-SE" dirty="0"/>
          </a:p>
        </p:txBody>
      </p:sp>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4" name="Rektangel 3"/>
          <p:cNvSpPr/>
          <p:nvPr/>
        </p:nvSpPr>
        <p:spPr>
          <a:xfrm>
            <a:off x="676275" y="2174366"/>
            <a:ext cx="6161407" cy="1569660"/>
          </a:xfrm>
          <a:prstGeom prst="rect">
            <a:avLst/>
          </a:prstGeom>
        </p:spPr>
        <p:txBody>
          <a:bodyPr wrap="square">
            <a:spAutoFit/>
          </a:bodyPr>
          <a:lstStyle/>
          <a:p>
            <a:pPr>
              <a:lnSpc>
                <a:spcPct val="100000"/>
              </a:lnSpc>
            </a:pPr>
            <a:r>
              <a:rPr lang="sv-SE" sz="3200" b="1" dirty="0">
                <a:solidFill>
                  <a:schemeClr val="accent1"/>
                </a:solidFill>
              </a:rPr>
              <a:t>It is </a:t>
            </a:r>
            <a:r>
              <a:rPr lang="sv-SE" sz="3200" b="1" dirty="0" err="1">
                <a:solidFill>
                  <a:schemeClr val="accent1"/>
                </a:solidFill>
              </a:rPr>
              <a:t>estimated</a:t>
            </a:r>
            <a:r>
              <a:rPr lang="sv-SE" sz="3200" b="1" dirty="0">
                <a:solidFill>
                  <a:schemeClr val="accent1"/>
                </a:solidFill>
              </a:rPr>
              <a:t> </a:t>
            </a:r>
            <a:r>
              <a:rPr lang="sv-SE" sz="3200" b="1" dirty="0" err="1">
                <a:solidFill>
                  <a:schemeClr val="accent1"/>
                </a:solidFill>
              </a:rPr>
              <a:t>that</a:t>
            </a:r>
            <a:r>
              <a:rPr lang="sv-SE" sz="3200" b="1" dirty="0">
                <a:solidFill>
                  <a:schemeClr val="accent1"/>
                </a:solidFill>
              </a:rPr>
              <a:t> by 2030 </a:t>
            </a:r>
          </a:p>
          <a:p>
            <a:pPr>
              <a:lnSpc>
                <a:spcPct val="100000"/>
              </a:lnSpc>
            </a:pPr>
            <a:r>
              <a:rPr lang="sv-SE" sz="3200" b="1" dirty="0">
                <a:solidFill>
                  <a:schemeClr val="accent1"/>
                </a:solidFill>
              </a:rPr>
              <a:t>the </a:t>
            </a:r>
            <a:r>
              <a:rPr lang="sv-SE" sz="3200" b="1" dirty="0" err="1">
                <a:solidFill>
                  <a:schemeClr val="accent1"/>
                </a:solidFill>
              </a:rPr>
              <a:t>municipality</a:t>
            </a:r>
            <a:r>
              <a:rPr lang="sv-SE" sz="3200" b="1" dirty="0">
                <a:solidFill>
                  <a:schemeClr val="accent1"/>
                </a:solidFill>
              </a:rPr>
              <a:t> </a:t>
            </a:r>
            <a:r>
              <a:rPr lang="sv-SE" sz="3200" b="1" dirty="0" err="1">
                <a:solidFill>
                  <a:schemeClr val="accent1"/>
                </a:solidFill>
              </a:rPr>
              <a:t>will</a:t>
            </a:r>
            <a:r>
              <a:rPr lang="sv-SE" sz="3200" b="1" dirty="0">
                <a:solidFill>
                  <a:schemeClr val="accent1"/>
                </a:solidFill>
              </a:rPr>
              <a:t> </a:t>
            </a:r>
            <a:r>
              <a:rPr lang="sv-SE" sz="3200" b="1" dirty="0" err="1">
                <a:solidFill>
                  <a:schemeClr val="accent1"/>
                </a:solidFill>
              </a:rPr>
              <a:t>have</a:t>
            </a:r>
            <a:r>
              <a:rPr lang="sv-SE" sz="3200" b="1" dirty="0">
                <a:solidFill>
                  <a:schemeClr val="accent1"/>
                </a:solidFill>
              </a:rPr>
              <a:t> 153,000 </a:t>
            </a:r>
            <a:r>
              <a:rPr lang="sv-SE" sz="3200" b="1" dirty="0" err="1">
                <a:solidFill>
                  <a:schemeClr val="accent1"/>
                </a:solidFill>
              </a:rPr>
              <a:t>inhabitants</a:t>
            </a:r>
            <a:r>
              <a:rPr lang="sv-SE" sz="3200" b="1" dirty="0">
                <a:solidFill>
                  <a:schemeClr val="accent1"/>
                </a:solidFill>
              </a:rPr>
              <a:t>.</a:t>
            </a:r>
          </a:p>
        </p:txBody>
      </p:sp>
    </p:spTree>
    <p:extLst>
      <p:ext uri="{BB962C8B-B14F-4D97-AF65-F5344CB8AC3E}">
        <p14:creationId xmlns:p14="http://schemas.microsoft.com/office/powerpoint/2010/main" val="2847945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81E2F80-ABB7-4A6B-8A3E-4465A3304837}" type="datetime1">
              <a:rPr lang="sv-SE" smtClean="0"/>
              <a:t>2025-04-24</a:t>
            </a:fld>
            <a:endParaRPr lang="sv-SE" dirty="0"/>
          </a:p>
        </p:txBody>
      </p:sp>
      <p:sp>
        <p:nvSpPr>
          <p:cNvPr id="2" name="Rubrik 1"/>
          <p:cNvSpPr>
            <a:spLocks noGrp="1"/>
          </p:cNvSpPr>
          <p:nvPr>
            <p:ph type="title"/>
          </p:nvPr>
        </p:nvSpPr>
        <p:spPr/>
        <p:txBody>
          <a:bodyPr/>
          <a:lstStyle/>
          <a:p>
            <a:r>
              <a:rPr lang="sv-SE" dirty="0"/>
              <a:t>Södra </a:t>
            </a:r>
            <a:r>
              <a:rPr lang="sv-SE" dirty="0" err="1"/>
              <a:t>Munksjön</a:t>
            </a:r>
            <a:endParaRPr lang="sv-SE" dirty="0"/>
          </a:p>
        </p:txBody>
      </p:sp>
      <p:sp>
        <p:nvSpPr>
          <p:cNvPr id="3" name="Platshållare för text 2"/>
          <p:cNvSpPr>
            <a:spLocks noGrp="1"/>
          </p:cNvSpPr>
          <p:nvPr>
            <p:ph type="body" idx="13"/>
          </p:nvPr>
        </p:nvSpPr>
        <p:spPr>
          <a:xfrm>
            <a:off x="676275" y="1665373"/>
            <a:ext cx="10823574" cy="288926"/>
          </a:xfrm>
        </p:spPr>
        <p:txBody>
          <a:bodyPr/>
          <a:lstStyle/>
          <a:p>
            <a:r>
              <a:rPr lang="sv-SE" dirty="0"/>
              <a:t>– </a:t>
            </a:r>
            <a:r>
              <a:rPr lang="en-US" dirty="0"/>
              <a:t>a new part of Jönköping</a:t>
            </a:r>
            <a:endParaRPr lang="sv-SE" dirty="0"/>
          </a:p>
        </p:txBody>
      </p:sp>
      <p:pic>
        <p:nvPicPr>
          <p:cNvPr id="7" name="Bildobjekt 6" descr="sunset södra Munksjön ">
            <a:extLs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43565" b="19512"/>
          <a:stretch/>
        </p:blipFill>
        <p:spPr>
          <a:xfrm>
            <a:off x="676275" y="2222205"/>
            <a:ext cx="7182451" cy="3536753"/>
          </a:xfrm>
          <a:prstGeom prst="rect">
            <a:avLst/>
          </a:prstGeom>
        </p:spPr>
      </p:pic>
      <p:pic>
        <p:nvPicPr>
          <p:cNvPr id="8" name="Bildobjekt 7" descr="Södra Munksjön ">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9806" y="513546"/>
            <a:ext cx="3447312" cy="2584841"/>
          </a:xfrm>
          <a:prstGeom prst="rect">
            <a:avLst/>
          </a:prstGeom>
        </p:spPr>
      </p:pic>
      <p:pic>
        <p:nvPicPr>
          <p:cNvPr id="9" name="Bildobjekt 8" descr="Block 3 södra Munksjön">
            <a:extLst>
              <a:ext uri="{FF2B5EF4-FFF2-40B4-BE49-F238E27FC236}">
                <a16:creationId xmlns:a16="http://schemas.microsoft.com/office/drawing/2014/main" id="{0F5D8B9C-9C59-234E-AF39-66FE6A80911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4426" y="3297084"/>
            <a:ext cx="3447313" cy="2461874"/>
          </a:xfrm>
          <a:prstGeom prst="rect">
            <a:avLst/>
          </a:prstGeom>
          <a:blipFill>
            <a:blip r:embed="rId6"/>
            <a:stretch>
              <a:fillRect/>
            </a:stretch>
          </a:blipFill>
        </p:spPr>
      </p:pic>
    </p:spTree>
    <p:extLst>
      <p:ext uri="{BB962C8B-B14F-4D97-AF65-F5344CB8AC3E}">
        <p14:creationId xmlns:p14="http://schemas.microsoft.com/office/powerpoint/2010/main" val="3700416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867D63-9347-8253-902D-0177ED03EB57}"/>
              </a:ext>
            </a:extLst>
          </p:cNvPr>
          <p:cNvSpPr>
            <a:spLocks noGrp="1"/>
          </p:cNvSpPr>
          <p:nvPr>
            <p:ph type="title"/>
          </p:nvPr>
        </p:nvSpPr>
        <p:spPr/>
        <p:txBody>
          <a:bodyPr/>
          <a:lstStyle/>
          <a:p>
            <a:r>
              <a:rPr lang="sv-SE" dirty="0" err="1"/>
              <a:t>Hub</a:t>
            </a:r>
            <a:r>
              <a:rPr lang="sv-SE" dirty="0"/>
              <a:t> </a:t>
            </a:r>
            <a:r>
              <a:rPr lang="sv-SE" dirty="0" err="1"/>
              <a:t>of</a:t>
            </a:r>
            <a:r>
              <a:rPr lang="sv-SE" dirty="0"/>
              <a:t> the </a:t>
            </a:r>
            <a:r>
              <a:rPr lang="sv-SE" dirty="0" err="1"/>
              <a:t>future</a:t>
            </a:r>
            <a:r>
              <a:rPr lang="sv-SE" dirty="0"/>
              <a:t> </a:t>
            </a:r>
          </a:p>
        </p:txBody>
      </p:sp>
      <p:sp>
        <p:nvSpPr>
          <p:cNvPr id="5" name="Platshållare för datum 4">
            <a:extLst>
              <a:ext uri="{FF2B5EF4-FFF2-40B4-BE49-F238E27FC236}">
                <a16:creationId xmlns:a16="http://schemas.microsoft.com/office/drawing/2014/main" id="{C9A3B976-B038-53B8-8B32-23669CDC5AF9}"/>
              </a:ext>
            </a:extLst>
          </p:cNvPr>
          <p:cNvSpPr>
            <a:spLocks noGrp="1"/>
          </p:cNvSpPr>
          <p:nvPr>
            <p:ph type="dt" sz="half" idx="10"/>
          </p:nvPr>
        </p:nvSpPr>
        <p:spPr/>
        <p:txBody>
          <a:bodyPr/>
          <a:lstStyle/>
          <a:p>
            <a:fld id="{281E2F80-ABB7-4A6B-8A3E-4465A3304837}" type="datetime1">
              <a:rPr lang="sv-SE" smtClean="0"/>
              <a:t>2025-04-24</a:t>
            </a:fld>
            <a:endParaRPr lang="sv-SE" dirty="0"/>
          </a:p>
        </p:txBody>
      </p:sp>
      <p:sp>
        <p:nvSpPr>
          <p:cNvPr id="6" name="Rektangel 5"/>
          <p:cNvSpPr/>
          <p:nvPr/>
        </p:nvSpPr>
        <p:spPr>
          <a:xfrm>
            <a:off x="613215" y="2328291"/>
            <a:ext cx="6739509" cy="1077218"/>
          </a:xfrm>
          <a:prstGeom prst="rect">
            <a:avLst/>
          </a:prstGeom>
        </p:spPr>
        <p:txBody>
          <a:bodyPr wrap="square">
            <a:spAutoFit/>
          </a:bodyPr>
          <a:lstStyle/>
          <a:p>
            <a:pPr>
              <a:lnSpc>
                <a:spcPct val="100000"/>
              </a:lnSpc>
            </a:pPr>
            <a:r>
              <a:rPr lang="sv-SE" sz="3200" b="1" dirty="0">
                <a:solidFill>
                  <a:schemeClr val="accent1"/>
                </a:solidFill>
              </a:rPr>
              <a:t>New </a:t>
            </a:r>
            <a:r>
              <a:rPr lang="sv-SE" sz="3200" b="1" dirty="0" err="1">
                <a:solidFill>
                  <a:schemeClr val="accent1"/>
                </a:solidFill>
              </a:rPr>
              <a:t>railway</a:t>
            </a:r>
            <a:r>
              <a:rPr lang="sv-SE" sz="3200" b="1" dirty="0">
                <a:solidFill>
                  <a:schemeClr val="accent1"/>
                </a:solidFill>
              </a:rPr>
              <a:t> route is </a:t>
            </a:r>
            <a:r>
              <a:rPr lang="sv-SE" sz="3200" b="1" dirty="0" err="1">
                <a:solidFill>
                  <a:schemeClr val="accent1"/>
                </a:solidFill>
              </a:rPr>
              <a:t>planned</a:t>
            </a:r>
            <a:r>
              <a:rPr lang="sv-SE" sz="3200" b="1" dirty="0">
                <a:solidFill>
                  <a:schemeClr val="accent1"/>
                </a:solidFill>
              </a:rPr>
              <a:t> to pass </a:t>
            </a:r>
            <a:r>
              <a:rPr lang="sv-SE" sz="3200" b="1" dirty="0" err="1">
                <a:solidFill>
                  <a:schemeClr val="accent1"/>
                </a:solidFill>
              </a:rPr>
              <a:t>through</a:t>
            </a:r>
            <a:r>
              <a:rPr lang="sv-SE" sz="3200" b="1" dirty="0">
                <a:solidFill>
                  <a:schemeClr val="accent1"/>
                </a:solidFill>
              </a:rPr>
              <a:t> Jönköping.</a:t>
            </a:r>
          </a:p>
        </p:txBody>
      </p:sp>
      <p:graphicFrame>
        <p:nvGraphicFramePr>
          <p:cNvPr id="7" name="Tabell 6">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73083756"/>
              </p:ext>
            </p:extLst>
          </p:nvPr>
        </p:nvGraphicFramePr>
        <p:xfrm>
          <a:off x="8408277" y="1576439"/>
          <a:ext cx="2963357" cy="2484000"/>
        </p:xfrm>
        <a:graphic>
          <a:graphicData uri="http://schemas.openxmlformats.org/drawingml/2006/table">
            <a:tbl>
              <a:tblPr firstRow="1" bandRow="1">
                <a:tableStyleId>{5C22544A-7EE6-4342-B048-85BDC9FD1C3A}</a:tableStyleId>
              </a:tblPr>
              <a:tblGrid>
                <a:gridCol w="2963357">
                  <a:extLst>
                    <a:ext uri="{9D8B030D-6E8A-4147-A177-3AD203B41FA5}">
                      <a16:colId xmlns:a16="http://schemas.microsoft.com/office/drawing/2014/main" val="2413771305"/>
                    </a:ext>
                  </a:extLst>
                </a:gridCol>
              </a:tblGrid>
              <a:tr h="504000">
                <a:tc>
                  <a:txBody>
                    <a:bodyPr/>
                    <a:lstStyle/>
                    <a:p>
                      <a:r>
                        <a:rPr lang="sv-SE" dirty="0" err="1"/>
                        <a:t>Travelling</a:t>
                      </a:r>
                      <a:r>
                        <a:rPr lang="sv-SE" dirty="0"/>
                        <a:t> </a:t>
                      </a:r>
                      <a:r>
                        <a:rPr lang="sv-SE" dirty="0" err="1"/>
                        <a:t>times</a:t>
                      </a:r>
                      <a:r>
                        <a:rPr lang="sv-SE"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64880441"/>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t>Stockholm                 </a:t>
                      </a:r>
                      <a:r>
                        <a:rPr lang="sv-SE" sz="1400" dirty="0"/>
                        <a:t>1 h 30 min</a:t>
                      </a:r>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273469"/>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t>Gothenburg               </a:t>
                      </a:r>
                      <a:r>
                        <a:rPr lang="sv-SE" sz="1400" dirty="0"/>
                        <a:t>50 min</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058613"/>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t>Malmö                        </a:t>
                      </a:r>
                      <a:r>
                        <a:rPr lang="sv-SE" sz="1400" dirty="0"/>
                        <a:t>1 h 30 min</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532919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t>Borås                         </a:t>
                      </a:r>
                      <a:r>
                        <a:rPr lang="sv-SE" sz="1400" dirty="0"/>
                        <a:t>40 min</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606026"/>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t>Linköping                  </a:t>
                      </a:r>
                      <a:r>
                        <a:rPr lang="sv-SE" sz="1400" dirty="0"/>
                        <a:t>1</a:t>
                      </a:r>
                      <a:r>
                        <a:rPr lang="sv-SE" sz="1400" baseline="0" dirty="0"/>
                        <a:t> </a:t>
                      </a:r>
                      <a:r>
                        <a:rPr lang="sv-SE" sz="1400" dirty="0"/>
                        <a:t>h</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736103"/>
                  </a:ext>
                </a:extLst>
              </a:tr>
            </a:tbl>
          </a:graphicData>
        </a:graphic>
      </p:graphicFrame>
    </p:spTree>
    <p:extLst>
      <p:ext uri="{BB962C8B-B14F-4D97-AF65-F5344CB8AC3E}">
        <p14:creationId xmlns:p14="http://schemas.microsoft.com/office/powerpoint/2010/main" val="263824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C183D7F6-B498-43B3-948B-1728B52AA6E4}">
                <adec:decorative xmlns:adec="http://schemas.microsoft.com/office/drawing/2017/decorative" val="1"/>
              </a:ext>
            </a:extLst>
          </p:cNvPr>
          <p:cNvSpPr>
            <a:spLocks noGrp="1"/>
          </p:cNvSpPr>
          <p:nvPr>
            <p:ph type="dt" sz="half" idx="10"/>
          </p:nvPr>
        </p:nvSpPr>
        <p:spPr/>
        <p:txBody>
          <a:bodyPr/>
          <a:lstStyle/>
          <a:p>
            <a:fld id="{1FCD3697-22FA-4400-B9D4-9F44870D9981}" type="datetime1">
              <a:rPr lang="sv-SE" smtClean="0"/>
              <a:t>2025-04-24</a:t>
            </a:fld>
            <a:endParaRPr lang="sv-SE" dirty="0"/>
          </a:p>
        </p:txBody>
      </p:sp>
      <p:sp>
        <p:nvSpPr>
          <p:cNvPr id="2" name="Rubrik 1"/>
          <p:cNvSpPr>
            <a:spLocks noGrp="1"/>
          </p:cNvSpPr>
          <p:nvPr>
            <p:ph type="title"/>
          </p:nvPr>
        </p:nvSpPr>
        <p:spPr/>
        <p:txBody>
          <a:bodyPr/>
          <a:lstStyle/>
          <a:p>
            <a:r>
              <a:rPr lang="sv-SE" dirty="0"/>
              <a:t>Urban </a:t>
            </a:r>
            <a:r>
              <a:rPr lang="sv-SE" dirty="0" err="1"/>
              <a:t>meets</a:t>
            </a:r>
            <a:r>
              <a:rPr lang="sv-SE" dirty="0"/>
              <a:t> rural </a:t>
            </a:r>
          </a:p>
        </p:txBody>
      </p:sp>
      <p:pic>
        <p:nvPicPr>
          <p:cNvPr id="8" name="Bildobjekt 7" descr="Konstverk vid Munksjön"/>
          <p:cNvPicPr>
            <a:picLocks noChangeAspect="1"/>
          </p:cNvPicPr>
          <p:nvPr/>
        </p:nvPicPr>
        <p:blipFill rotWithShape="1">
          <a:blip r:embed="rId3" cstate="hqprint">
            <a:extLst>
              <a:ext uri="{28A0092B-C50C-407E-A947-70E740481C1C}">
                <a14:useLocalDpi xmlns:a14="http://schemas.microsoft.com/office/drawing/2010/main" val="0"/>
              </a:ext>
            </a:extLst>
          </a:blip>
          <a:srcRect t="25250" b="8896"/>
          <a:stretch/>
        </p:blipFill>
        <p:spPr>
          <a:xfrm>
            <a:off x="676273" y="2211571"/>
            <a:ext cx="7170555" cy="3541513"/>
          </a:xfrm>
          <a:prstGeom prst="rect">
            <a:avLst/>
          </a:prstGeom>
        </p:spPr>
      </p:pic>
      <p:pic>
        <p:nvPicPr>
          <p:cNvPr id="11" name="Bildobjekt 10" descr="Children playing on Vätterstranden "/>
          <p:cNvPicPr>
            <a:picLocks noChangeAspect="1"/>
          </p:cNvPicPr>
          <p:nvPr/>
        </p:nvPicPr>
        <p:blipFill>
          <a:blip r:embed="rId4">
            <a:extLst>
              <a:ext uri="{28A0092B-C50C-407E-A947-70E740481C1C}">
                <a14:useLocalDpi xmlns:a14="http://schemas.microsoft.com/office/drawing/2010/main" val="0"/>
              </a:ext>
            </a:extLst>
          </a:blip>
          <a:srcRect l="2882" r="2882"/>
          <a:stretch/>
        </p:blipFill>
        <p:spPr>
          <a:xfrm>
            <a:off x="8050923" y="661397"/>
            <a:ext cx="3448925" cy="2438117"/>
          </a:xfrm>
          <a:prstGeom prst="rect">
            <a:avLst/>
          </a:prstGeom>
        </p:spPr>
      </p:pic>
      <p:pic>
        <p:nvPicPr>
          <p:cNvPr id="4" name="Bildobjekt 3" descr="Äppelodling">
            <a:extLst>
              <a:ext uri="{FF2B5EF4-FFF2-40B4-BE49-F238E27FC236}">
                <a16:creationId xmlns:a16="http://schemas.microsoft.com/office/drawing/2014/main" id="{CB5DFADC-2DD5-61E9-538A-2C3ED6C53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26"/>
          <a:stretch/>
        </p:blipFill>
        <p:spPr>
          <a:xfrm>
            <a:off x="8066803" y="3303710"/>
            <a:ext cx="3448924" cy="2449373"/>
          </a:xfrm>
          <a:prstGeom prst="rect">
            <a:avLst/>
          </a:prstGeom>
        </p:spPr>
      </p:pic>
    </p:spTree>
    <p:extLst>
      <p:ext uri="{BB962C8B-B14F-4D97-AF65-F5344CB8AC3E}">
        <p14:creationId xmlns:p14="http://schemas.microsoft.com/office/powerpoint/2010/main" val="2134118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title" idx="4294967295"/>
          </p:nvPr>
        </p:nvSpPr>
        <p:spPr>
          <a:xfrm>
            <a:off x="328613" y="276225"/>
            <a:ext cx="896937" cy="180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CD3697-22FA-4400-B9D4-9F44870D9981}" type="datetime1">
              <a:rPr kumimoji="0" lang="sv-SE" sz="1200" b="1"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2025-04-24</a:t>
            </a:fld>
            <a:endParaRPr kumimoji="0" lang="sv-SE"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Bildobjekt 4" descr="Mountain and forest.">
            <a:extLst>
              <a:ext uri="{FF2B5EF4-FFF2-40B4-BE49-F238E27FC236}">
                <a16:creationId xmlns:a16="http://schemas.microsoft.com/office/drawing/2014/main" id="{8C994A78-91DC-1B4A-B468-DC836C591871}"/>
              </a:ext>
            </a:extLst>
          </p:cNvPr>
          <p:cNvPicPr>
            <a:picLocks noChangeAspect="1"/>
          </p:cNvPicPr>
          <p:nvPr/>
        </p:nvPicPr>
        <p:blipFill rotWithShape="1">
          <a:blip r:embed="rId3">
            <a:extLst>
              <a:ext uri="{28A0092B-C50C-407E-A947-70E740481C1C}">
                <a14:useLocalDpi xmlns:a14="http://schemas.microsoft.com/office/drawing/2010/main" val="0"/>
              </a:ext>
            </a:extLst>
          </a:blip>
          <a:srcRect t="38142" b="18158"/>
          <a:stretch/>
        </p:blipFill>
        <p:spPr>
          <a:xfrm>
            <a:off x="676272" y="661396"/>
            <a:ext cx="7170555" cy="1982051"/>
          </a:xfrm>
          <a:prstGeom prst="rect">
            <a:avLst/>
          </a:prstGeom>
        </p:spPr>
      </p:pic>
      <p:pic>
        <p:nvPicPr>
          <p:cNvPr id="8" name="Bildobjekt 7" descr="aerial view over Rosenlunds manor. "/>
          <p:cNvPicPr>
            <a:picLocks noChangeAspect="1"/>
          </p:cNvPicPr>
          <p:nvPr/>
        </p:nvPicPr>
        <p:blipFill rotWithShape="1">
          <a:blip r:embed="rId4">
            <a:extLst>
              <a:ext uri="{28A0092B-C50C-407E-A947-70E740481C1C}">
                <a14:useLocalDpi xmlns:a14="http://schemas.microsoft.com/office/drawing/2010/main" val="0"/>
              </a:ext>
            </a:extLst>
          </a:blip>
          <a:srcRect t="610" b="18439"/>
          <a:stretch/>
        </p:blipFill>
        <p:spPr>
          <a:xfrm>
            <a:off x="676273" y="2838099"/>
            <a:ext cx="7170555" cy="2902296"/>
          </a:xfrm>
          <a:prstGeom prst="rect">
            <a:avLst/>
          </a:prstGeom>
        </p:spPr>
      </p:pic>
      <p:pic>
        <p:nvPicPr>
          <p:cNvPr id="11" name="Bildobjekt 10" descr="Cyclists"/>
          <p:cNvPicPr>
            <a:picLocks noChangeAspect="1"/>
          </p:cNvPicPr>
          <p:nvPr/>
        </p:nvPicPr>
        <p:blipFill>
          <a:blip r:embed="rId5">
            <a:extLst>
              <a:ext uri="{28A0092B-C50C-407E-A947-70E740481C1C}">
                <a14:useLocalDpi xmlns:a14="http://schemas.microsoft.com/office/drawing/2010/main" val="0"/>
              </a:ext>
            </a:extLst>
          </a:blip>
          <a:srcRect l="2841" r="2841"/>
          <a:stretch/>
        </p:blipFill>
        <p:spPr>
          <a:xfrm>
            <a:off x="8050923" y="661397"/>
            <a:ext cx="3448925" cy="2438117"/>
          </a:xfrm>
          <a:prstGeom prst="rect">
            <a:avLst/>
          </a:prstGeom>
        </p:spPr>
      </p:pic>
      <p:pic>
        <p:nvPicPr>
          <p:cNvPr id="4" name="Bildobjekt 3" descr="aerial view over Jönköping.">
            <a:extLst>
              <a:ext uri="{FF2B5EF4-FFF2-40B4-BE49-F238E27FC236}">
                <a16:creationId xmlns:a16="http://schemas.microsoft.com/office/drawing/2014/main" id="{AC7D27EB-F066-B5E0-900A-2BA88FBD0AD8}"/>
              </a:ext>
            </a:extLst>
          </p:cNvPr>
          <p:cNvPicPr>
            <a:picLocks noChangeAspect="1"/>
          </p:cNvPicPr>
          <p:nvPr/>
        </p:nvPicPr>
        <p:blipFill>
          <a:blip r:embed="rId6">
            <a:extLst>
              <a:ext uri="{28A0092B-C50C-407E-A947-70E740481C1C}">
                <a14:useLocalDpi xmlns:a14="http://schemas.microsoft.com/office/drawing/2010/main" val="0"/>
              </a:ext>
            </a:extLst>
          </a:blip>
          <a:srcRect l="10398" r="10398"/>
          <a:stretch/>
        </p:blipFill>
        <p:spPr>
          <a:xfrm>
            <a:off x="8066803" y="3303710"/>
            <a:ext cx="3448924" cy="2449373"/>
          </a:xfrm>
          <a:prstGeom prst="rect">
            <a:avLst/>
          </a:prstGeom>
        </p:spPr>
      </p:pic>
    </p:spTree>
    <p:extLst>
      <p:ext uri="{BB962C8B-B14F-4D97-AF65-F5344CB8AC3E}">
        <p14:creationId xmlns:p14="http://schemas.microsoft.com/office/powerpoint/2010/main" val="3613845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1FCD3697-22FA-4400-B9D4-9F44870D9981}" type="datetime1">
              <a:rPr lang="sv-SE" smtClean="0"/>
              <a:t>2025-04-24</a:t>
            </a:fld>
            <a:endParaRPr lang="sv-SE" dirty="0"/>
          </a:p>
        </p:txBody>
      </p:sp>
      <p:sp>
        <p:nvSpPr>
          <p:cNvPr id="2" name="Rubrik 1"/>
          <p:cNvSpPr>
            <a:spLocks noGrp="1"/>
          </p:cNvSpPr>
          <p:nvPr>
            <p:ph type="title"/>
          </p:nvPr>
        </p:nvSpPr>
        <p:spPr/>
        <p:txBody>
          <a:bodyPr/>
          <a:lstStyle/>
          <a:p>
            <a:r>
              <a:rPr lang="sv-SE" dirty="0"/>
              <a:t>International and national events</a:t>
            </a:r>
          </a:p>
        </p:txBody>
      </p:sp>
      <p:pic>
        <p:nvPicPr>
          <p:cNvPr id="8" name="Bildobjekt 7" descr="Simtävling i munksjön"/>
          <p:cNvPicPr>
            <a:picLocks noChangeAspect="1"/>
          </p:cNvPicPr>
          <p:nvPr/>
        </p:nvPicPr>
        <p:blipFill rotWithShape="1">
          <a:blip r:embed="rId3" cstate="hqprint">
            <a:extLst>
              <a:ext uri="{28A0092B-C50C-407E-A947-70E740481C1C}">
                <a14:useLocalDpi xmlns:a14="http://schemas.microsoft.com/office/drawing/2010/main" val="0"/>
              </a:ext>
            </a:extLst>
          </a:blip>
          <a:srcRect l="6667" t="2546" r="13388" b="-1"/>
          <a:stretch/>
        </p:blipFill>
        <p:spPr>
          <a:xfrm>
            <a:off x="676273" y="2133600"/>
            <a:ext cx="5292902" cy="3619483"/>
          </a:xfrm>
          <a:prstGeom prst="rect">
            <a:avLst/>
          </a:prstGeom>
        </p:spPr>
      </p:pic>
      <p:pic>
        <p:nvPicPr>
          <p:cNvPr id="9" name="Bildobjekt 8" descr="Elmia Subcontractor."/>
          <p:cNvPicPr>
            <a:picLocks noChangeAspect="1"/>
          </p:cNvPicPr>
          <p:nvPr/>
        </p:nvPicPr>
        <p:blipFill>
          <a:blip r:embed="rId4">
            <a:extLst>
              <a:ext uri="{28A0092B-C50C-407E-A947-70E740481C1C}">
                <a14:useLocalDpi xmlns:a14="http://schemas.microsoft.com/office/drawing/2010/main" val="0"/>
              </a:ext>
            </a:extLst>
          </a:blip>
          <a:srcRect l="8874" r="8874"/>
          <a:stretch/>
        </p:blipFill>
        <p:spPr>
          <a:xfrm>
            <a:off x="6206946" y="2133600"/>
            <a:ext cx="5292902" cy="3619483"/>
          </a:xfrm>
          <a:prstGeom prst="rect">
            <a:avLst/>
          </a:prstGeom>
        </p:spPr>
      </p:pic>
    </p:spTree>
    <p:extLst>
      <p:ext uri="{BB962C8B-B14F-4D97-AF65-F5344CB8AC3E}">
        <p14:creationId xmlns:p14="http://schemas.microsoft.com/office/powerpoint/2010/main" val="740176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Prizes</a:t>
            </a:r>
            <a:r>
              <a:rPr lang="sv-SE" dirty="0"/>
              <a:t> and </a:t>
            </a:r>
            <a:r>
              <a:rPr lang="sv-SE" dirty="0" err="1"/>
              <a:t>awards</a:t>
            </a:r>
            <a:endParaRPr lang="sv-SE" dirty="0"/>
          </a:p>
        </p:txBody>
      </p:sp>
      <p:sp>
        <p:nvSpPr>
          <p:cNvPr id="5" name="Platshållare för datum 4"/>
          <p:cNvSpPr>
            <a:spLocks noGrp="1"/>
          </p:cNvSpPr>
          <p:nvPr>
            <p:ph type="dt" sz="half" idx="10"/>
          </p:nvPr>
        </p:nvSpPr>
        <p:spPr/>
        <p:txBody>
          <a:bodyPr/>
          <a:lstStyle/>
          <a:p>
            <a:fld id="{CCC4AA12-D718-4D8E-9884-27101C849E75}" type="datetime1">
              <a:rPr lang="sv-SE" smtClean="0"/>
              <a:t>2025-04-24</a:t>
            </a:fld>
            <a:endParaRPr lang="sv-SE" dirty="0"/>
          </a:p>
        </p:txBody>
      </p:sp>
      <p:grpSp>
        <p:nvGrpSpPr>
          <p:cNvPr id="12" name="Grupp 11">
            <a:extLst>
              <a:ext uri="{C183D7F6-B498-43B3-948B-1728B52AA6E4}">
                <adec:decorative xmlns:adec="http://schemas.microsoft.com/office/drawing/2017/decorative" val="1"/>
              </a:ext>
            </a:extLst>
          </p:cNvPr>
          <p:cNvGrpSpPr/>
          <p:nvPr/>
        </p:nvGrpSpPr>
        <p:grpSpPr>
          <a:xfrm>
            <a:off x="1188710" y="4756537"/>
            <a:ext cx="9862748" cy="830997"/>
            <a:chOff x="1180772" y="4926658"/>
            <a:chExt cx="9862748" cy="830997"/>
          </a:xfrm>
        </p:grpSpPr>
        <p:sp>
          <p:nvSpPr>
            <p:cNvPr id="8" name="Rektangel 7"/>
            <p:cNvSpPr/>
            <p:nvPr/>
          </p:nvSpPr>
          <p:spPr>
            <a:xfrm>
              <a:off x="1180772" y="4926659"/>
              <a:ext cx="3026978" cy="584775"/>
            </a:xfrm>
            <a:prstGeom prst="rect">
              <a:avLst/>
            </a:prstGeom>
          </p:spPr>
          <p:txBody>
            <a:bodyPr wrap="square">
              <a:spAutoFit/>
            </a:bodyPr>
            <a:lstStyle/>
            <a:p>
              <a:pPr>
                <a:lnSpc>
                  <a:spcPct val="100000"/>
                </a:lnSpc>
              </a:pPr>
              <a:r>
                <a:rPr lang="sv-SE" sz="1600" b="1" dirty="0">
                  <a:solidFill>
                    <a:schemeClr val="accent1"/>
                  </a:solidFill>
                </a:rPr>
                <a:t>Access City Award 2021</a:t>
              </a:r>
            </a:p>
            <a:p>
              <a:pPr>
                <a:lnSpc>
                  <a:spcPct val="100000"/>
                </a:lnSpc>
              </a:pPr>
              <a:r>
                <a:rPr lang="sv-SE" sz="1600" dirty="0" err="1"/>
                <a:t>European</a:t>
              </a:r>
              <a:r>
                <a:rPr lang="sv-SE" sz="1600" dirty="0"/>
                <a:t> Commission </a:t>
              </a:r>
            </a:p>
          </p:txBody>
        </p:sp>
        <p:sp>
          <p:nvSpPr>
            <p:cNvPr id="9" name="Rektangel 8"/>
            <p:cNvSpPr/>
            <p:nvPr/>
          </p:nvSpPr>
          <p:spPr>
            <a:xfrm>
              <a:off x="4574573" y="4926658"/>
              <a:ext cx="3026978" cy="830997"/>
            </a:xfrm>
            <a:prstGeom prst="rect">
              <a:avLst/>
            </a:prstGeom>
          </p:spPr>
          <p:txBody>
            <a:bodyPr wrap="square">
              <a:spAutoFit/>
            </a:bodyPr>
            <a:lstStyle/>
            <a:p>
              <a:pPr>
                <a:lnSpc>
                  <a:spcPct val="100000"/>
                </a:lnSpc>
              </a:pPr>
              <a:r>
                <a:rPr lang="sv-SE" sz="1600" b="1" dirty="0" err="1">
                  <a:solidFill>
                    <a:schemeClr val="accent1"/>
                  </a:solidFill>
                </a:rPr>
                <a:t>Top</a:t>
              </a:r>
              <a:r>
                <a:rPr lang="sv-SE" sz="1600" b="1" dirty="0">
                  <a:solidFill>
                    <a:schemeClr val="accent1"/>
                  </a:solidFill>
                </a:rPr>
                <a:t> ranking in the </a:t>
              </a:r>
              <a:r>
                <a:rPr lang="sv-SE" sz="1600" b="1" dirty="0" err="1">
                  <a:solidFill>
                    <a:schemeClr val="accent1"/>
                  </a:solidFill>
                </a:rPr>
                <a:t>citizen</a:t>
              </a:r>
              <a:r>
                <a:rPr lang="sv-SE" sz="1600" b="1" dirty="0">
                  <a:solidFill>
                    <a:schemeClr val="accent1"/>
                  </a:solidFill>
                </a:rPr>
                <a:t> survey 2023</a:t>
              </a:r>
            </a:p>
            <a:p>
              <a:pPr>
                <a:lnSpc>
                  <a:spcPct val="100000"/>
                </a:lnSpc>
              </a:pPr>
              <a:r>
                <a:rPr lang="en-CA" sz="1600" dirty="0"/>
                <a:t>Statistics Sweden</a:t>
              </a:r>
              <a:endParaRPr lang="sv-SE" sz="1600" dirty="0"/>
            </a:p>
          </p:txBody>
        </p:sp>
        <p:sp>
          <p:nvSpPr>
            <p:cNvPr id="10" name="Rektangel 9"/>
            <p:cNvSpPr/>
            <p:nvPr/>
          </p:nvSpPr>
          <p:spPr>
            <a:xfrm>
              <a:off x="7968374" y="4926658"/>
              <a:ext cx="3075146" cy="830997"/>
            </a:xfrm>
            <a:prstGeom prst="rect">
              <a:avLst/>
            </a:prstGeom>
          </p:spPr>
          <p:txBody>
            <a:bodyPr wrap="square">
              <a:spAutoFit/>
            </a:bodyPr>
            <a:lstStyle/>
            <a:p>
              <a:pPr>
                <a:lnSpc>
                  <a:spcPct val="100000"/>
                </a:lnSpc>
              </a:pPr>
              <a:r>
                <a:rPr lang="sv-SE" sz="1600" b="1" dirty="0">
                  <a:solidFill>
                    <a:schemeClr val="accent1"/>
                  </a:solidFill>
                </a:rPr>
                <a:t>Best </a:t>
              </a:r>
              <a:r>
                <a:rPr lang="sv-SE" sz="1600" b="1" dirty="0" err="1">
                  <a:solidFill>
                    <a:schemeClr val="accent1"/>
                  </a:solidFill>
                </a:rPr>
                <a:t>employer</a:t>
              </a:r>
              <a:r>
                <a:rPr lang="sv-SE" sz="1600" b="1" dirty="0">
                  <a:solidFill>
                    <a:schemeClr val="accent1"/>
                  </a:solidFill>
                </a:rPr>
                <a:t> </a:t>
              </a:r>
              <a:r>
                <a:rPr lang="sv-SE" sz="1600" b="1" dirty="0" err="1">
                  <a:solidFill>
                    <a:schemeClr val="accent1"/>
                  </a:solidFill>
                </a:rPr>
                <a:t>among</a:t>
              </a:r>
              <a:r>
                <a:rPr lang="sv-SE" sz="1600" b="1" dirty="0">
                  <a:solidFill>
                    <a:schemeClr val="accent1"/>
                  </a:solidFill>
                </a:rPr>
                <a:t> </a:t>
              </a:r>
              <a:r>
                <a:rPr lang="sv-SE" sz="1600" b="1" dirty="0" err="1">
                  <a:solidFill>
                    <a:schemeClr val="accent1"/>
                  </a:solidFill>
                </a:rPr>
                <a:t>Sweden’s</a:t>
              </a:r>
              <a:r>
                <a:rPr lang="sv-SE" sz="1600" b="1" dirty="0">
                  <a:solidFill>
                    <a:schemeClr val="accent1"/>
                  </a:solidFill>
                </a:rPr>
                <a:t> </a:t>
              </a:r>
              <a:r>
                <a:rPr lang="sv-SE" sz="1600" b="1" dirty="0" err="1">
                  <a:solidFill>
                    <a:schemeClr val="accent1"/>
                  </a:solidFill>
                </a:rPr>
                <a:t>municipalities</a:t>
              </a:r>
              <a:r>
                <a:rPr lang="sv-SE" sz="1600" b="1" dirty="0">
                  <a:solidFill>
                    <a:schemeClr val="accent1"/>
                  </a:solidFill>
                </a:rPr>
                <a:t> 2019</a:t>
              </a:r>
            </a:p>
            <a:p>
              <a:pPr>
                <a:lnSpc>
                  <a:spcPct val="100000"/>
                </a:lnSpc>
              </a:pPr>
              <a:r>
                <a:rPr lang="sv-SE" sz="1600" dirty="0"/>
                <a:t>Universum</a:t>
              </a:r>
            </a:p>
          </p:txBody>
        </p:sp>
      </p:grpSp>
    </p:spTree>
    <p:extLst>
      <p:ext uri="{BB962C8B-B14F-4D97-AF65-F5344CB8AC3E}">
        <p14:creationId xmlns:p14="http://schemas.microsoft.com/office/powerpoint/2010/main" val="3170042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C60CAC-D5F5-5C22-A234-22DA451C2515}"/>
              </a:ext>
            </a:extLst>
          </p:cNvPr>
          <p:cNvSpPr>
            <a:spLocks noGrp="1"/>
          </p:cNvSpPr>
          <p:nvPr>
            <p:ph type="ctrTitle"/>
          </p:nvPr>
        </p:nvSpPr>
        <p:spPr/>
        <p:txBody>
          <a:bodyPr/>
          <a:lstStyle/>
          <a:p>
            <a:r>
              <a:rPr lang="sv-SE" dirty="0" err="1"/>
              <a:t>Thank</a:t>
            </a:r>
            <a:r>
              <a:rPr lang="sv-SE" dirty="0"/>
              <a:t> </a:t>
            </a:r>
            <a:r>
              <a:rPr lang="sv-SE" dirty="0" err="1"/>
              <a:t>you</a:t>
            </a:r>
            <a:r>
              <a:rPr lang="sv-SE" dirty="0"/>
              <a:t> for </a:t>
            </a:r>
            <a:r>
              <a:rPr lang="sv-SE" dirty="0" err="1"/>
              <a:t>listening</a:t>
            </a:r>
            <a:r>
              <a:rPr lang="sv-SE" dirty="0"/>
              <a:t>!</a:t>
            </a:r>
          </a:p>
        </p:txBody>
      </p:sp>
    </p:spTree>
    <p:extLst>
      <p:ext uri="{BB962C8B-B14F-4D97-AF65-F5344CB8AC3E}">
        <p14:creationId xmlns:p14="http://schemas.microsoft.com/office/powerpoint/2010/main" val="131872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Contents</a:t>
            </a:r>
            <a:endParaRPr lang="sv-SE" dirty="0"/>
          </a:p>
        </p:txBody>
      </p:sp>
      <p:sp>
        <p:nvSpPr>
          <p:cNvPr id="3" name="Platshållare för datum 2"/>
          <p:cNvSpPr>
            <a:spLocks noGrp="1"/>
          </p:cNvSpPr>
          <p:nvPr>
            <p:ph type="dt" sz="half" idx="10"/>
          </p:nvPr>
        </p:nvSpPr>
        <p:spPr/>
        <p:txBody>
          <a:bodyPr/>
          <a:lstStyle/>
          <a:p>
            <a:fld id="{B85F7EA7-B8CE-48C7-899D-1DBD2A5C0D40}" type="datetime1">
              <a:rPr lang="sv-SE" smtClean="0"/>
              <a:t>2025-04-24</a:t>
            </a:fld>
            <a:endParaRPr lang="sv-SE" dirty="0"/>
          </a:p>
        </p:txBody>
      </p:sp>
      <p:sp>
        <p:nvSpPr>
          <p:cNvPr id="4" name="Platshållare för text 3"/>
          <p:cNvSpPr>
            <a:spLocks noGrp="1"/>
          </p:cNvSpPr>
          <p:nvPr>
            <p:ph type="body" sz="quarter" idx="13"/>
          </p:nvPr>
        </p:nvSpPr>
        <p:spPr/>
        <p:txBody>
          <a:bodyPr/>
          <a:lstStyle/>
          <a:p>
            <a:r>
              <a:rPr lang="en-US" dirty="0"/>
              <a:t>Who we are in words and figures </a:t>
            </a:r>
          </a:p>
          <a:p>
            <a:r>
              <a:rPr lang="sv-SE" dirty="0" err="1"/>
              <a:t>Politics</a:t>
            </a:r>
            <a:r>
              <a:rPr lang="sv-SE" dirty="0"/>
              <a:t> and organisation</a:t>
            </a:r>
          </a:p>
          <a:p>
            <a:r>
              <a:rPr lang="sv-SE" dirty="0"/>
              <a:t>Labour market and </a:t>
            </a:r>
            <a:r>
              <a:rPr lang="sv-SE" dirty="0" err="1"/>
              <a:t>industry</a:t>
            </a:r>
            <a:r>
              <a:rPr lang="sv-SE" dirty="0"/>
              <a:t> </a:t>
            </a:r>
          </a:p>
          <a:p>
            <a:r>
              <a:rPr lang="en-US" dirty="0"/>
              <a:t>A municipality focused on the future</a:t>
            </a:r>
            <a:endParaRPr lang="sv-SE" sz="1400" i="1" dirty="0">
              <a:solidFill>
                <a:schemeClr val="tx2"/>
              </a:solidFill>
            </a:endParaRPr>
          </a:p>
          <a:p>
            <a:pPr marL="0" indent="0">
              <a:lnSpc>
                <a:spcPts val="2000"/>
              </a:lnSpc>
              <a:buNone/>
            </a:pPr>
            <a:endParaRPr lang="sv-SE" sz="1400" i="1" dirty="0">
              <a:solidFill>
                <a:schemeClr val="tx2"/>
              </a:solidFill>
            </a:endParaRPr>
          </a:p>
          <a:p>
            <a:pPr marL="0" indent="0">
              <a:lnSpc>
                <a:spcPts val="2000"/>
              </a:lnSpc>
              <a:buNone/>
            </a:pPr>
            <a:r>
              <a:rPr lang="en-US" sz="1400" i="1" dirty="0">
                <a:solidFill>
                  <a:schemeClr val="tx2"/>
                </a:solidFill>
              </a:rPr>
              <a:t>The data and statistics have been obtained from the City Office Survey Unit and Statistics Sweden. Unless stated otherwise, </a:t>
            </a:r>
            <a:br>
              <a:rPr lang="en-US" sz="1400" i="1" dirty="0">
                <a:solidFill>
                  <a:schemeClr val="tx2"/>
                </a:solidFill>
              </a:rPr>
            </a:br>
            <a:r>
              <a:rPr lang="en-US" sz="1400" i="1" dirty="0">
                <a:solidFill>
                  <a:schemeClr val="tx2"/>
                </a:solidFill>
              </a:rPr>
              <a:t>all the statistics are from 2024.</a:t>
            </a:r>
          </a:p>
          <a:p>
            <a:pPr marL="0" indent="0">
              <a:buNone/>
            </a:pPr>
            <a:endParaRPr lang="sv-SE" dirty="0"/>
          </a:p>
        </p:txBody>
      </p:sp>
    </p:spTree>
    <p:extLst>
      <p:ext uri="{BB962C8B-B14F-4D97-AF65-F5344CB8AC3E}">
        <p14:creationId xmlns:p14="http://schemas.microsoft.com/office/powerpoint/2010/main" val="32846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en-US" dirty="0"/>
              <a:t>Good to know before we start </a:t>
            </a:r>
            <a:endParaRPr lang="sv-SE" dirty="0"/>
          </a:p>
        </p:txBody>
      </p:sp>
      <p:sp>
        <p:nvSpPr>
          <p:cNvPr id="2" name="Platshållare för datum 1"/>
          <p:cNvSpPr>
            <a:spLocks noGrp="1"/>
          </p:cNvSpPr>
          <p:nvPr>
            <p:ph type="dt" sz="half" idx="10"/>
          </p:nvPr>
        </p:nvSpPr>
        <p:spPr/>
        <p:txBody>
          <a:bodyPr/>
          <a:lstStyle/>
          <a:p>
            <a:fld id="{FE23FC18-2DE9-4F5C-BF5A-03F40A58DD52}" type="datetime1">
              <a:rPr lang="sv-SE" smtClean="0"/>
              <a:t>2025-04-24</a:t>
            </a:fld>
            <a:endParaRPr lang="sv-SE" dirty="0"/>
          </a:p>
        </p:txBody>
      </p:sp>
      <p:sp>
        <p:nvSpPr>
          <p:cNvPr id="7" name="Rektangel 6"/>
          <p:cNvSpPr/>
          <p:nvPr/>
        </p:nvSpPr>
        <p:spPr>
          <a:xfrm>
            <a:off x="676275" y="2085876"/>
            <a:ext cx="6161407" cy="584775"/>
          </a:xfrm>
          <a:prstGeom prst="rect">
            <a:avLst/>
          </a:prstGeom>
        </p:spPr>
        <p:txBody>
          <a:bodyPr wrap="square">
            <a:spAutoFit/>
          </a:bodyPr>
          <a:lstStyle/>
          <a:p>
            <a:pPr>
              <a:lnSpc>
                <a:spcPct val="100000"/>
              </a:lnSpc>
            </a:pPr>
            <a:r>
              <a:rPr lang="sv-SE" sz="3200" b="1" dirty="0">
                <a:solidFill>
                  <a:schemeClr val="accent1"/>
                </a:solidFill>
              </a:rPr>
              <a:t>290 </a:t>
            </a:r>
            <a:r>
              <a:rPr lang="sv-SE" sz="3200" b="1" dirty="0" err="1">
                <a:solidFill>
                  <a:schemeClr val="accent1"/>
                </a:solidFill>
              </a:rPr>
              <a:t>municipalities</a:t>
            </a:r>
            <a:endParaRPr lang="sv-SE" sz="3200" b="1" dirty="0">
              <a:solidFill>
                <a:schemeClr val="accent1"/>
              </a:solidFill>
            </a:endParaRPr>
          </a:p>
        </p:txBody>
      </p:sp>
      <p:sp>
        <p:nvSpPr>
          <p:cNvPr id="8" name="Rektangel 7"/>
          <p:cNvSpPr/>
          <p:nvPr/>
        </p:nvSpPr>
        <p:spPr>
          <a:xfrm>
            <a:off x="676274" y="2886776"/>
            <a:ext cx="6393120" cy="2123658"/>
          </a:xfrm>
          <a:prstGeom prst="rect">
            <a:avLst/>
          </a:prstGeom>
        </p:spPr>
        <p:txBody>
          <a:bodyPr wrap="square">
            <a:spAutoFit/>
          </a:bodyPr>
          <a:lstStyle/>
          <a:p>
            <a:pPr>
              <a:lnSpc>
                <a:spcPct val="100000"/>
              </a:lnSpc>
            </a:pPr>
            <a:r>
              <a:rPr lang="en-US" sz="2400" b="1" dirty="0"/>
              <a:t>Examples of responsibilities:</a:t>
            </a:r>
          </a:p>
          <a:p>
            <a:pPr>
              <a:lnSpc>
                <a:spcPct val="100000"/>
              </a:lnSpc>
            </a:pPr>
            <a:r>
              <a:rPr lang="en-US" sz="2400" dirty="0"/>
              <a:t>Schools, social services and eldercare</a:t>
            </a:r>
          </a:p>
          <a:p>
            <a:pPr>
              <a:lnSpc>
                <a:spcPct val="100000"/>
              </a:lnSpc>
            </a:pPr>
            <a:endParaRPr lang="en-US" sz="2400" dirty="0"/>
          </a:p>
          <a:p>
            <a:pPr>
              <a:lnSpc>
                <a:spcPct val="100000"/>
              </a:lnSpc>
            </a:pPr>
            <a:r>
              <a:rPr lang="en-US" sz="2000" i="1" dirty="0"/>
              <a:t>Municipalities are legally obliged to provide some services, while others are optional and decided </a:t>
            </a:r>
            <a:br>
              <a:rPr lang="en-US" sz="2000" i="1" dirty="0"/>
            </a:br>
            <a:r>
              <a:rPr lang="en-US" sz="2000" i="1" dirty="0"/>
              <a:t>by local politicians.</a:t>
            </a:r>
            <a:endParaRPr lang="sv-SE" sz="2000" i="1" dirty="0"/>
          </a:p>
        </p:txBody>
      </p:sp>
    </p:spTree>
    <p:extLst>
      <p:ext uri="{BB962C8B-B14F-4D97-AF65-F5344CB8AC3E}">
        <p14:creationId xmlns:p14="http://schemas.microsoft.com/office/powerpoint/2010/main" val="168065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en-US" dirty="0"/>
              <a:t>Good to know before we start</a:t>
            </a:r>
            <a:endParaRPr lang="sv-SE" dirty="0"/>
          </a:p>
        </p:txBody>
      </p:sp>
      <p:sp>
        <p:nvSpPr>
          <p:cNvPr id="2" name="Platshållare för datum 1"/>
          <p:cNvSpPr>
            <a:spLocks noGrp="1"/>
          </p:cNvSpPr>
          <p:nvPr>
            <p:ph type="dt" sz="half" idx="10"/>
          </p:nvPr>
        </p:nvSpPr>
        <p:spPr/>
        <p:txBody>
          <a:bodyPr/>
          <a:lstStyle/>
          <a:p>
            <a:fld id="{FE23FC18-2DE9-4F5C-BF5A-03F40A58DD52}" type="datetime1">
              <a:rPr lang="sv-SE" smtClean="0"/>
              <a:t>2025-04-24</a:t>
            </a:fld>
            <a:endParaRPr lang="sv-SE" dirty="0"/>
          </a:p>
        </p:txBody>
      </p:sp>
      <p:sp>
        <p:nvSpPr>
          <p:cNvPr id="7" name="Rektangel 6"/>
          <p:cNvSpPr/>
          <p:nvPr/>
        </p:nvSpPr>
        <p:spPr>
          <a:xfrm>
            <a:off x="676275" y="2085876"/>
            <a:ext cx="6161407" cy="584775"/>
          </a:xfrm>
          <a:prstGeom prst="rect">
            <a:avLst/>
          </a:prstGeom>
        </p:spPr>
        <p:txBody>
          <a:bodyPr wrap="square">
            <a:spAutoFit/>
          </a:bodyPr>
          <a:lstStyle/>
          <a:p>
            <a:pPr>
              <a:lnSpc>
                <a:spcPct val="100000"/>
              </a:lnSpc>
            </a:pPr>
            <a:r>
              <a:rPr lang="sv-SE" sz="3200" b="1" dirty="0">
                <a:solidFill>
                  <a:schemeClr val="accent1"/>
                </a:solidFill>
              </a:rPr>
              <a:t>21 </a:t>
            </a:r>
            <a:r>
              <a:rPr lang="sv-SE" sz="3200" b="1" dirty="0" err="1">
                <a:solidFill>
                  <a:schemeClr val="accent1"/>
                </a:solidFill>
              </a:rPr>
              <a:t>county</a:t>
            </a:r>
            <a:r>
              <a:rPr lang="sv-SE" sz="3200" b="1" dirty="0">
                <a:solidFill>
                  <a:schemeClr val="accent1"/>
                </a:solidFill>
              </a:rPr>
              <a:t> </a:t>
            </a:r>
            <a:r>
              <a:rPr lang="sv-SE" sz="3200" b="1" dirty="0" err="1">
                <a:solidFill>
                  <a:schemeClr val="accent1"/>
                </a:solidFill>
              </a:rPr>
              <a:t>councils</a:t>
            </a:r>
            <a:r>
              <a:rPr lang="sv-SE" sz="3200" b="1" dirty="0">
                <a:solidFill>
                  <a:schemeClr val="accent1"/>
                </a:solidFill>
              </a:rPr>
              <a:t>/regions</a:t>
            </a:r>
          </a:p>
        </p:txBody>
      </p:sp>
      <p:sp>
        <p:nvSpPr>
          <p:cNvPr id="8" name="Rektangel 7"/>
          <p:cNvSpPr/>
          <p:nvPr/>
        </p:nvSpPr>
        <p:spPr>
          <a:xfrm>
            <a:off x="676273" y="2886776"/>
            <a:ext cx="6737249" cy="1815882"/>
          </a:xfrm>
          <a:prstGeom prst="rect">
            <a:avLst/>
          </a:prstGeom>
        </p:spPr>
        <p:txBody>
          <a:bodyPr wrap="square">
            <a:spAutoFit/>
          </a:bodyPr>
          <a:lstStyle/>
          <a:p>
            <a:pPr>
              <a:lnSpc>
                <a:spcPct val="100000"/>
              </a:lnSpc>
            </a:pPr>
            <a:r>
              <a:rPr lang="en-US" sz="2400" b="1" dirty="0"/>
              <a:t>Examples of responsibilities:</a:t>
            </a:r>
          </a:p>
          <a:p>
            <a:pPr>
              <a:lnSpc>
                <a:spcPct val="100000"/>
              </a:lnSpc>
            </a:pPr>
            <a:r>
              <a:rPr lang="en-US" sz="2400" dirty="0"/>
              <a:t>Healthcare, dental care and public transport</a:t>
            </a:r>
          </a:p>
          <a:p>
            <a:pPr>
              <a:lnSpc>
                <a:spcPct val="100000"/>
              </a:lnSpc>
            </a:pPr>
            <a:endParaRPr lang="en-US" sz="2400" dirty="0"/>
          </a:p>
          <a:p>
            <a:pPr>
              <a:lnSpc>
                <a:spcPct val="100000"/>
              </a:lnSpc>
            </a:pPr>
            <a:r>
              <a:rPr lang="en-US" sz="2000" i="1" dirty="0"/>
              <a:t>Regions are county councils with increased responsibility for regional development and infrastructure.</a:t>
            </a:r>
            <a:endParaRPr lang="sv-SE" sz="2000" i="1" dirty="0"/>
          </a:p>
        </p:txBody>
      </p:sp>
    </p:spTree>
    <p:extLst>
      <p:ext uri="{BB962C8B-B14F-4D97-AF65-F5344CB8AC3E}">
        <p14:creationId xmlns:p14="http://schemas.microsoft.com/office/powerpoint/2010/main" val="382014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en-US" dirty="0"/>
              <a:t>Who we are in words </a:t>
            </a:r>
            <a:br>
              <a:rPr lang="en-US" dirty="0"/>
            </a:br>
            <a:r>
              <a:rPr lang="en-US" dirty="0"/>
              <a:t>and figures </a:t>
            </a:r>
            <a:endParaRPr lang="sv-SE" dirty="0"/>
          </a:p>
        </p:txBody>
      </p:sp>
      <p:sp>
        <p:nvSpPr>
          <p:cNvPr id="4" name="Platshållare för datum 3"/>
          <p:cNvSpPr>
            <a:spLocks noGrp="1"/>
          </p:cNvSpPr>
          <p:nvPr>
            <p:ph type="dt" sz="half" idx="10"/>
          </p:nvPr>
        </p:nvSpPr>
        <p:spPr/>
        <p:txBody>
          <a:bodyPr/>
          <a:lstStyle/>
          <a:p>
            <a:fld id="{418BC930-FFCF-4D3A-98FD-227C92BEE507}" type="datetime1">
              <a:rPr lang="sv-SE" smtClean="0"/>
              <a:t>2025-04-24</a:t>
            </a:fld>
            <a:endParaRPr lang="sv-SE" dirty="0"/>
          </a:p>
        </p:txBody>
      </p:sp>
    </p:spTree>
    <p:extLst>
      <p:ext uri="{BB962C8B-B14F-4D97-AF65-F5344CB8AC3E}">
        <p14:creationId xmlns:p14="http://schemas.microsoft.com/office/powerpoint/2010/main" val="3585563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80163D81-BC70-5E05-D35F-A2E363EFFF99}"/>
              </a:ext>
              <a:ext uri="{C183D7F6-B498-43B3-948B-1728B52AA6E4}">
                <adec:decorative xmlns:adec="http://schemas.microsoft.com/office/drawing/2017/decorative" val="1"/>
              </a:ext>
            </a:extLst>
          </p:cNvPr>
          <p:cNvSpPr>
            <a:spLocks noGrp="1"/>
          </p:cNvSpPr>
          <p:nvPr>
            <p:ph type="dt" sz="half" idx="10"/>
          </p:nvPr>
        </p:nvSpPr>
        <p:spPr/>
        <p:txBody>
          <a:bodyPr/>
          <a:lstStyle/>
          <a:p>
            <a:fld id="{281E2F80-ABB7-4A6B-8A3E-4465A3304837}" type="datetime1">
              <a:rPr lang="sv-SE" smtClean="0"/>
              <a:t>2025-04-24</a:t>
            </a:fld>
            <a:endParaRPr lang="sv-SE" dirty="0"/>
          </a:p>
        </p:txBody>
      </p:sp>
      <p:sp>
        <p:nvSpPr>
          <p:cNvPr id="7" name="Rubrik 1">
            <a:extLst>
              <a:ext uri="{FF2B5EF4-FFF2-40B4-BE49-F238E27FC236}">
                <a16:creationId xmlns:a16="http://schemas.microsoft.com/office/drawing/2014/main" id="{E756B7AF-9907-C51D-CC06-573B7B17EC62}"/>
              </a:ext>
            </a:extLst>
          </p:cNvPr>
          <p:cNvSpPr txBox="1">
            <a:spLocks noGrp="1"/>
          </p:cNvSpPr>
          <p:nvPr>
            <p:ph type="title" idx="4294967295"/>
          </p:nvPr>
        </p:nvSpPr>
        <p:spPr>
          <a:xfrm>
            <a:off x="777081" y="914402"/>
            <a:ext cx="8480570" cy="106540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Public service for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everyone in the municipality</a:t>
            </a:r>
          </a:p>
        </p:txBody>
      </p:sp>
    </p:spTree>
    <p:extLst>
      <p:ext uri="{BB962C8B-B14F-4D97-AF65-F5344CB8AC3E}">
        <p14:creationId xmlns:p14="http://schemas.microsoft.com/office/powerpoint/2010/main" val="331709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1166A8A-6112-718C-67CC-7F4E0FD10FC1}"/>
              </a:ext>
              <a:ext uri="{C183D7F6-B498-43B3-948B-1728B52AA6E4}">
                <adec:decorative xmlns:adec="http://schemas.microsoft.com/office/drawing/2017/decorative" val="1"/>
              </a:ext>
            </a:extLst>
          </p:cNvPr>
          <p:cNvSpPr>
            <a:spLocks noGrp="1"/>
          </p:cNvSpPr>
          <p:nvPr>
            <p:ph type="dt" sz="half" idx="10"/>
          </p:nvPr>
        </p:nvSpPr>
        <p:spPr/>
        <p:txBody>
          <a:bodyPr/>
          <a:lstStyle/>
          <a:p>
            <a:fld id="{7D42F397-28C1-4B77-A71D-FD0AAEDB1CEC}" type="datetime1">
              <a:rPr lang="sv-SE" smtClean="0"/>
              <a:t>2025-04-24</a:t>
            </a:fld>
            <a:endParaRPr lang="sv-SE" dirty="0"/>
          </a:p>
        </p:txBody>
      </p:sp>
      <p:sp>
        <p:nvSpPr>
          <p:cNvPr id="2" name="Rubrik 1">
            <a:extLst>
              <a:ext uri="{FF2B5EF4-FFF2-40B4-BE49-F238E27FC236}">
                <a16:creationId xmlns:a16="http://schemas.microsoft.com/office/drawing/2014/main" id="{2587CECC-1E7F-F075-5D6E-648D2C726CA9}"/>
              </a:ext>
            </a:extLst>
          </p:cNvPr>
          <p:cNvSpPr>
            <a:spLocks noGrp="1"/>
          </p:cNvSpPr>
          <p:nvPr>
            <p:ph type="title"/>
          </p:nvPr>
        </p:nvSpPr>
        <p:spPr>
          <a:xfrm>
            <a:off x="1133472" y="1071511"/>
            <a:ext cx="4673767" cy="1119239"/>
          </a:xfrm>
        </p:spPr>
        <p:txBody>
          <a:bodyPr/>
          <a:lstStyle/>
          <a:p>
            <a:r>
              <a:rPr lang="en-US" sz="4000" i="0" dirty="0"/>
              <a:t>Together, we make Jönköping thrive</a:t>
            </a:r>
          </a:p>
        </p:txBody>
      </p:sp>
      <p:sp>
        <p:nvSpPr>
          <p:cNvPr id="4" name="Platshållare för innehåll 3">
            <a:extLst>
              <a:ext uri="{FF2B5EF4-FFF2-40B4-BE49-F238E27FC236}">
                <a16:creationId xmlns:a16="http://schemas.microsoft.com/office/drawing/2014/main" id="{13BC958A-59B8-AB88-A47C-8D6E8E79D0B2}"/>
              </a:ext>
            </a:extLst>
          </p:cNvPr>
          <p:cNvSpPr>
            <a:spLocks noGrp="1"/>
          </p:cNvSpPr>
          <p:nvPr>
            <p:ph sz="half" idx="2"/>
          </p:nvPr>
        </p:nvSpPr>
        <p:spPr>
          <a:xfrm>
            <a:off x="1133472" y="2477700"/>
            <a:ext cx="4391025" cy="2437199"/>
          </a:xfrm>
        </p:spPr>
        <p:txBody>
          <a:bodyPr/>
          <a:lstStyle/>
          <a:p>
            <a:pPr marL="0" indent="0">
              <a:lnSpc>
                <a:spcPts val="2800"/>
              </a:lnSpc>
              <a:spcBef>
                <a:spcPts val="1800"/>
              </a:spcBef>
              <a:buNone/>
            </a:pPr>
            <a:r>
              <a:rPr lang="en-US" dirty="0"/>
              <a:t>We take care of others and each other in everyday life. We are here, making a difference, changing, developing, and providing service.</a:t>
            </a:r>
          </a:p>
          <a:p>
            <a:pPr marL="0" indent="0">
              <a:lnSpc>
                <a:spcPts val="2800"/>
              </a:lnSpc>
              <a:spcBef>
                <a:spcPts val="1800"/>
              </a:spcBef>
              <a:buNone/>
            </a:pPr>
            <a:r>
              <a:rPr lang="en-US" dirty="0"/>
              <a:t>We are more than 12,000 employees who together make Jönköping municipality thrive.</a:t>
            </a:r>
          </a:p>
        </p:txBody>
      </p:sp>
    </p:spTree>
    <p:extLst>
      <p:ext uri="{BB962C8B-B14F-4D97-AF65-F5344CB8AC3E}">
        <p14:creationId xmlns:p14="http://schemas.microsoft.com/office/powerpoint/2010/main" val="720409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2.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3.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4.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5.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6.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7.xml><?xml version="1.0" encoding="utf-8"?>
<p:tagLst xmlns:a="http://schemas.openxmlformats.org/drawingml/2006/main" xmlns:r="http://schemas.openxmlformats.org/officeDocument/2006/relationships" xmlns:p="http://schemas.openxmlformats.org/presentationml/2006/main">
  <p:tag name="USERVALUE" val="regFörvaltning"/>
</p:tagLst>
</file>

<file path=ppt/theme/theme1.xml><?xml version="1.0" encoding="utf-8"?>
<a:theme xmlns:a="http://schemas.openxmlformats.org/drawingml/2006/main" name="Jönköping - Mörk">
  <a:themeElements>
    <a:clrScheme name="Jönköping">
      <a:dk1>
        <a:sysClr val="windowText" lastClr="000000"/>
      </a:dk1>
      <a:lt1>
        <a:sysClr val="window" lastClr="FFFFFF"/>
      </a:lt1>
      <a:dk2>
        <a:srgbClr val="183D49"/>
      </a:dk2>
      <a:lt2>
        <a:srgbClr val="FAF9F7"/>
      </a:lt2>
      <a:accent1>
        <a:srgbClr val="007FC7"/>
      </a:accent1>
      <a:accent2>
        <a:srgbClr val="AD2D3A"/>
      </a:accent2>
      <a:accent3>
        <a:srgbClr val="00A3B8"/>
      </a:accent3>
      <a:accent4>
        <a:srgbClr val="008369"/>
      </a:accent4>
      <a:accent5>
        <a:srgbClr val="ED6E50"/>
      </a:accent5>
      <a:accent6>
        <a:srgbClr val="8B4A96"/>
      </a:accent6>
      <a:hlink>
        <a:srgbClr val="007FC7"/>
      </a:hlink>
      <a:folHlink>
        <a:srgbClr val="0083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önköpings Kommun.potx" id="{72CA6096-CA6E-447E-8BB3-BE4870EBA82D}" vid="{2C0B2F02-B727-4E19-A45B-80714C6CBA02}"/>
    </a:ext>
  </a:extLst>
</a:theme>
</file>

<file path=ppt/theme/theme2.xml><?xml version="1.0" encoding="utf-8"?>
<a:theme xmlns:a="http://schemas.openxmlformats.org/drawingml/2006/main" name="Jönköping - Light">
  <a:themeElements>
    <a:clrScheme name="Jönköping">
      <a:dk1>
        <a:sysClr val="windowText" lastClr="000000"/>
      </a:dk1>
      <a:lt1>
        <a:sysClr val="window" lastClr="FFFFFF"/>
      </a:lt1>
      <a:dk2>
        <a:srgbClr val="183D49"/>
      </a:dk2>
      <a:lt2>
        <a:srgbClr val="FAF9F7"/>
      </a:lt2>
      <a:accent1>
        <a:srgbClr val="007FC7"/>
      </a:accent1>
      <a:accent2>
        <a:srgbClr val="AD2D3A"/>
      </a:accent2>
      <a:accent3>
        <a:srgbClr val="00A3B8"/>
      </a:accent3>
      <a:accent4>
        <a:srgbClr val="008369"/>
      </a:accent4>
      <a:accent5>
        <a:srgbClr val="ED6E50"/>
      </a:accent5>
      <a:accent6>
        <a:srgbClr val="8B4A96"/>
      </a:accent6>
      <a:hlink>
        <a:srgbClr val="007FC7"/>
      </a:hlink>
      <a:folHlink>
        <a:srgbClr val="0083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önköpings Kommun.potx" id="{72CA6096-CA6E-447E-8BB3-BE4870EBA82D}" vid="{62D2971F-80AD-48BB-8C4D-A448CA8BBCF4}"/>
    </a:ext>
  </a:extLst>
</a:theme>
</file>

<file path=ppt/theme/theme3.xml><?xml version="1.0" encoding="utf-8"?>
<a:theme xmlns:a="http://schemas.openxmlformats.org/drawingml/2006/main" name="Office-tema">
  <a:themeElements>
    <a:clrScheme name="Jönköping">
      <a:dk1>
        <a:sysClr val="windowText" lastClr="000000"/>
      </a:dk1>
      <a:lt1>
        <a:sysClr val="window" lastClr="FFFFFF"/>
      </a:lt1>
      <a:dk2>
        <a:srgbClr val="183D49"/>
      </a:dk2>
      <a:lt2>
        <a:srgbClr val="FAF9F7"/>
      </a:lt2>
      <a:accent1>
        <a:srgbClr val="007FC7"/>
      </a:accent1>
      <a:accent2>
        <a:srgbClr val="AD2D3A"/>
      </a:accent2>
      <a:accent3>
        <a:srgbClr val="00A3B8"/>
      </a:accent3>
      <a:accent4>
        <a:srgbClr val="008369"/>
      </a:accent4>
      <a:accent5>
        <a:srgbClr val="ED6E50"/>
      </a:accent5>
      <a:accent6>
        <a:srgbClr val="8B4A96"/>
      </a:accent6>
      <a:hlink>
        <a:srgbClr val="007FC7"/>
      </a:hlink>
      <a:folHlink>
        <a:srgbClr val="0083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Jönköping">
      <a:dk1>
        <a:sysClr val="windowText" lastClr="000000"/>
      </a:dk1>
      <a:lt1>
        <a:sysClr val="window" lastClr="FFFFFF"/>
      </a:lt1>
      <a:dk2>
        <a:srgbClr val="183D49"/>
      </a:dk2>
      <a:lt2>
        <a:srgbClr val="FAF9F7"/>
      </a:lt2>
      <a:accent1>
        <a:srgbClr val="007FC7"/>
      </a:accent1>
      <a:accent2>
        <a:srgbClr val="AD2D3A"/>
      </a:accent2>
      <a:accent3>
        <a:srgbClr val="00A3B8"/>
      </a:accent3>
      <a:accent4>
        <a:srgbClr val="008369"/>
      </a:accent4>
      <a:accent5>
        <a:srgbClr val="ED6E50"/>
      </a:accent5>
      <a:accent6>
        <a:srgbClr val="8B4A96"/>
      </a:accent6>
      <a:hlink>
        <a:srgbClr val="007FC7"/>
      </a:hlink>
      <a:folHlink>
        <a:srgbClr val="0083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8" ma:contentTypeDescription="Skapa ett nytt dokument." ma:contentTypeScope="" ma:versionID="de07cbac6bd0d35bc8266f7d6919dd5b">
  <xsd:schema xmlns:xsd="http://www.w3.org/2001/XMLSchema" xmlns:xs="http://www.w3.org/2001/XMLSchema" xmlns:p="http://schemas.microsoft.com/office/2006/metadata/properties" xmlns:ns2="10c3a147-0d64-46aa-a281-dc97358e8373" targetNamespace="http://schemas.microsoft.com/office/2006/metadata/properties" ma:root="true" ma:fieldsID="bc8de82323ef2b6b23e0013b35395849" ns2:_="">
    <xsd:import namespace="10c3a147-0d64-46aa-a281-dc97358e83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ABDA6A-1F6C-4B42-8544-08E5AE6AC91F}">
  <ds:schemaRefs>
    <ds:schemaRef ds:uri="10c3a147-0d64-46aa-a281-dc97358e837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FE771F5-967E-4ED5-9492-32532CDD9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EBAD6A-AFE5-46E0-9A90-AF4AB80FFB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5242</TotalTime>
  <Words>8064</Words>
  <Application>Microsoft Office PowerPoint</Application>
  <PresentationFormat>Bredbild</PresentationFormat>
  <Paragraphs>619</Paragraphs>
  <Slides>38</Slides>
  <Notes>38</Notes>
  <HiddenSlides>2</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38</vt:i4>
      </vt:variant>
    </vt:vector>
  </HeadingPairs>
  <TitlesOfParts>
    <vt:vector size="49" baseType="lpstr">
      <vt:lpstr>Arial</vt:lpstr>
      <vt:lpstr>Calibri</vt:lpstr>
      <vt:lpstr>Google Sans</vt:lpstr>
      <vt:lpstr>open sans</vt:lpstr>
      <vt:lpstr>open sans</vt:lpstr>
      <vt:lpstr>Roboto</vt:lpstr>
      <vt:lpstr>Segoe UI</vt:lpstr>
      <vt:lpstr>Söhne</vt:lpstr>
      <vt:lpstr>Times New Roman</vt:lpstr>
      <vt:lpstr>Jönköping - Mörk</vt:lpstr>
      <vt:lpstr>Jönköping - Light</vt:lpstr>
      <vt:lpstr>Instruktioner 1 Dold sida, visas inte vid utskrift</vt:lpstr>
      <vt:lpstr>Instruktioner 2 Dold sida, visas inte vid utskrift</vt:lpstr>
      <vt:lpstr>Welcome to the  Municipality of Jönköping! </vt:lpstr>
      <vt:lpstr>Contents</vt:lpstr>
      <vt:lpstr>Good to know before we start </vt:lpstr>
      <vt:lpstr>Good to know before we start</vt:lpstr>
      <vt:lpstr>Who we are in words  and figures </vt:lpstr>
      <vt:lpstr>Public service for  everyone in the municipality</vt:lpstr>
      <vt:lpstr>Together, we make Jönköping thrive</vt:lpstr>
      <vt:lpstr>Vision 2030</vt:lpstr>
      <vt:lpstr>In 2030, the Municipality of Jönköping  will be an attractive, accessible and welcoming municipality to visit, live in, and work     – a place where people are happy and where they want to live and stay.</vt:lpstr>
      <vt:lpstr>Hub of southern Sweden </vt:lpstr>
      <vt:lpstr>Increasing population growth </vt:lpstr>
      <vt:lpstr>Building homes for the future</vt:lpstr>
      <vt:lpstr>Gender distribution and average age </vt:lpstr>
      <vt:lpstr>Education</vt:lpstr>
      <vt:lpstr>Politics and organization</vt:lpstr>
      <vt:lpstr>Political organization </vt:lpstr>
      <vt:lpstr>Municipal Council and Municipal Executive Board </vt:lpstr>
      <vt:lpstr>Committees under the Municipal  Executive Board</vt:lpstr>
      <vt:lpstr>Political committees</vt:lpstr>
      <vt:lpstr>Eight Executive Departments</vt:lpstr>
      <vt:lpstr>Municipal companies</vt:lpstr>
      <vt:lpstr>Municipal tax revenue is allocated as follows: </vt:lpstr>
      <vt:lpstr>Labour market and industry</vt:lpstr>
      <vt:lpstr>Wide range of sectors</vt:lpstr>
      <vt:lpstr>Large labour market region </vt:lpstr>
      <vt:lpstr>Low unemployment rate</vt:lpstr>
      <vt:lpstr>Typical Jönköping</vt:lpstr>
      <vt:lpstr>We are a municipality  where our sights are set  firmly on the future </vt:lpstr>
      <vt:lpstr>Steady growth</vt:lpstr>
      <vt:lpstr>Södra Munksjön</vt:lpstr>
      <vt:lpstr>Hub of the future </vt:lpstr>
      <vt:lpstr>Urban meets rural </vt:lpstr>
      <vt:lpstr>2025-04-24</vt:lpstr>
      <vt:lpstr>International and national events</vt:lpstr>
      <vt:lpstr>Prizes and awards</vt:lpstr>
      <vt:lpstr>Thank you for listening!</vt:lpstr>
    </vt:vector>
  </TitlesOfParts>
  <Company>Jönköping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Petter Larsson</dc:creator>
  <cp:lastModifiedBy>Melinda Kåremalm</cp:lastModifiedBy>
  <cp:revision>266</cp:revision>
  <dcterms:created xsi:type="dcterms:W3CDTF">2022-05-23T06:16:38Z</dcterms:created>
  <dcterms:modified xsi:type="dcterms:W3CDTF">2025-04-24T09:24:44Z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0x010100129BBCBF21362E4099AE6C2F27C58737</vt:lpwstr>
  </property>
  <property fmtid="{D5CDD505-2E9C-101B-9397-08002B2CF9AE}" pid="3" name="Order">
    <vt:r8>5000</vt:r8>
  </property>
  <property fmtid="{D5CDD505-2E9C-101B-9397-08002B2CF9AE}" pid="4" name="MSIP_Label_a3ba5959-5e5c-4b38-948a-0c9f27315739_Enabled">
    <vt:lpwstr>true</vt:lpwstr>
  </property>
  <property fmtid="{D5CDD505-2E9C-101B-9397-08002B2CF9AE}" pid="5" name="MSIP_Label_a3ba5959-5e5c-4b38-948a-0c9f27315739_SetDate">
    <vt:lpwstr>2024-03-08T14:42:12Z</vt:lpwstr>
  </property>
  <property fmtid="{D5CDD505-2E9C-101B-9397-08002B2CF9AE}" pid="6" name="MSIP_Label_a3ba5959-5e5c-4b38-948a-0c9f27315739_Method">
    <vt:lpwstr>Privileged</vt:lpwstr>
  </property>
  <property fmtid="{D5CDD505-2E9C-101B-9397-08002B2CF9AE}" pid="7" name="MSIP_Label_a3ba5959-5e5c-4b38-948a-0c9f27315739_Name">
    <vt:lpwstr>Intern</vt:lpwstr>
  </property>
  <property fmtid="{D5CDD505-2E9C-101B-9397-08002B2CF9AE}" pid="8" name="MSIP_Label_a3ba5959-5e5c-4b38-948a-0c9f27315739_SiteId">
    <vt:lpwstr>01a454d1-960e-4eed-a3f0-6c638d74f68d</vt:lpwstr>
  </property>
  <property fmtid="{D5CDD505-2E9C-101B-9397-08002B2CF9AE}" pid="9" name="MSIP_Label_a3ba5959-5e5c-4b38-948a-0c9f27315739_ActionId">
    <vt:lpwstr>ea1cda1d-d7ff-4307-9d67-eed70b8798e6</vt:lpwstr>
  </property>
  <property fmtid="{D5CDD505-2E9C-101B-9397-08002B2CF9AE}" pid="10" name="MSIP_Label_a3ba5959-5e5c-4b38-948a-0c9f27315739_ContentBits">
    <vt:lpwstr>0</vt:lpwstr>
  </property>
</Properties>
</file>